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7" r:id="rId4"/>
    <p:sldId id="290" r:id="rId5"/>
    <p:sldId id="293" r:id="rId6"/>
    <p:sldId id="268" r:id="rId7"/>
    <p:sldId id="267" r:id="rId8"/>
    <p:sldId id="258" r:id="rId9"/>
    <p:sldId id="263" r:id="rId10"/>
    <p:sldId id="279" r:id="rId11"/>
    <p:sldId id="280" r:id="rId12"/>
    <p:sldId id="261" r:id="rId13"/>
    <p:sldId id="260" r:id="rId14"/>
    <p:sldId id="262" r:id="rId15"/>
    <p:sldId id="291" r:id="rId16"/>
    <p:sldId id="285" r:id="rId17"/>
    <p:sldId id="286" r:id="rId18"/>
    <p:sldId id="287" r:id="rId19"/>
    <p:sldId id="288" r:id="rId20"/>
    <p:sldId id="289" r:id="rId21"/>
    <p:sldId id="298" r:id="rId22"/>
    <p:sldId id="264" r:id="rId23"/>
    <p:sldId id="276" r:id="rId24"/>
    <p:sldId id="265" r:id="rId25"/>
    <p:sldId id="266" r:id="rId26"/>
    <p:sldId id="275" r:id="rId27"/>
    <p:sldId id="292" r:id="rId28"/>
    <p:sldId id="259" r:id="rId29"/>
    <p:sldId id="295" r:id="rId30"/>
    <p:sldId id="296" r:id="rId31"/>
    <p:sldId id="29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484" autoAdjust="0"/>
  </p:normalViewPr>
  <p:slideViewPr>
    <p:cSldViewPr snapToGrid="0" snapToObjects="1">
      <p:cViewPr>
        <p:scale>
          <a:sx n="100" d="100"/>
          <a:sy n="100" d="100"/>
        </p:scale>
        <p:origin x="-134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17/11/11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17/11/11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17/11/11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17/11/11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17/11/11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17/11/11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17/11/11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17/11/11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17/11/11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17/11/11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17/11/11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17/11/11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17/11/11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9834" y="1523999"/>
            <a:ext cx="7500395" cy="2691654"/>
          </a:xfrm>
        </p:spPr>
        <p:txBody>
          <a:bodyPr/>
          <a:lstStyle/>
          <a:p>
            <a:r>
              <a:rPr lang="en-GB" sz="3600" b="1" dirty="0"/>
              <a:t>Decadal fingerprints of fresh water discharge around Greenland in a multi-models ensemble 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17095" y="5194528"/>
            <a:ext cx="6498159" cy="621802"/>
          </a:xfrm>
        </p:spPr>
        <p:txBody>
          <a:bodyPr>
            <a:normAutofit lnSpcReduction="10000"/>
          </a:bodyPr>
          <a:lstStyle/>
          <a:p>
            <a:r>
              <a:rPr lang="fr-FR" b="1" dirty="0" smtClean="0"/>
              <a:t>Swingedouw D.</a:t>
            </a:r>
            <a:r>
              <a:rPr lang="fr-FR" dirty="0" smtClean="0"/>
              <a:t>, </a:t>
            </a:r>
            <a:r>
              <a:rPr lang="en-GB" dirty="0" err="1" smtClean="0"/>
              <a:t>Rodehacke</a:t>
            </a:r>
            <a:r>
              <a:rPr lang="en-GB" dirty="0" smtClean="0"/>
              <a:t> C., Behrens E., </a:t>
            </a:r>
            <a:r>
              <a:rPr lang="en-GB" dirty="0" err="1" smtClean="0"/>
              <a:t>Menary</a:t>
            </a:r>
            <a:r>
              <a:rPr lang="en-GB" baseline="30000" dirty="0"/>
              <a:t> </a:t>
            </a:r>
            <a:r>
              <a:rPr lang="en-GB" dirty="0" smtClean="0"/>
              <a:t>M., Olsen</a:t>
            </a:r>
            <a:r>
              <a:rPr lang="en-GB" baseline="30000" dirty="0"/>
              <a:t> </a:t>
            </a:r>
            <a:r>
              <a:rPr lang="en-GB" dirty="0" smtClean="0"/>
              <a:t>S.,  </a:t>
            </a:r>
            <a:r>
              <a:rPr lang="en-GB" dirty="0" err="1" smtClean="0"/>
              <a:t>Gao</a:t>
            </a:r>
            <a:r>
              <a:rPr lang="en-GB" dirty="0" smtClean="0"/>
              <a:t> Y., </a:t>
            </a:r>
            <a:r>
              <a:rPr lang="en-GB" dirty="0" err="1" smtClean="0"/>
              <a:t>Mikolajewicz</a:t>
            </a:r>
            <a:r>
              <a:rPr lang="en-GB" baseline="30000" dirty="0"/>
              <a:t> </a:t>
            </a:r>
            <a:r>
              <a:rPr lang="en-GB" dirty="0" smtClean="0"/>
              <a:t>U., Mignot J., </a:t>
            </a:r>
            <a:r>
              <a:rPr lang="en-GB" dirty="0" err="1" smtClean="0"/>
              <a:t>Biastoch</a:t>
            </a:r>
            <a:r>
              <a:rPr lang="en-GB" dirty="0" smtClean="0"/>
              <a:t> A.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 descr="Logo_LS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00" y="12701"/>
            <a:ext cx="1968500" cy="987030"/>
          </a:xfrm>
          <a:prstGeom prst="rect">
            <a:avLst/>
          </a:prstGeom>
        </p:spPr>
      </p:pic>
      <p:pic>
        <p:nvPicPr>
          <p:cNvPr id="5" name="Image 4" descr="IPS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"/>
            <a:ext cx="1346200" cy="1143426"/>
          </a:xfrm>
          <a:prstGeom prst="rect">
            <a:avLst/>
          </a:prstGeom>
        </p:spPr>
      </p:pic>
      <p:pic>
        <p:nvPicPr>
          <p:cNvPr id="6" name="Image 5" descr="CNRSfr-Q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88901"/>
            <a:ext cx="8255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6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Summary</a:t>
            </a:r>
            <a:r>
              <a:rPr lang="fr-FR" dirty="0"/>
              <a:t> </a:t>
            </a:r>
            <a:r>
              <a:rPr lang="fr-FR" dirty="0" err="1"/>
              <a:t>scheme</a:t>
            </a:r>
            <a:r>
              <a:rPr lang="fr-FR" dirty="0"/>
              <a:t> for </a:t>
            </a:r>
            <a:r>
              <a:rPr lang="fr-FR" dirty="0" smtClean="0"/>
              <a:t>SSS and SST </a:t>
            </a:r>
            <a:r>
              <a:rPr lang="fr-FR" dirty="0" err="1" smtClean="0"/>
              <a:t>response</a:t>
            </a:r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661301" y="3809416"/>
            <a:ext cx="7930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er 5"/>
          <p:cNvGrpSpPr/>
          <p:nvPr/>
        </p:nvGrpSpPr>
        <p:grpSpPr>
          <a:xfrm>
            <a:off x="6107686" y="3320677"/>
            <a:ext cx="803614" cy="460160"/>
            <a:chOff x="6107686" y="3320677"/>
            <a:chExt cx="803614" cy="460160"/>
          </a:xfrm>
        </p:grpSpPr>
        <p:grpSp>
          <p:nvGrpSpPr>
            <p:cNvPr id="35" name="Grouper 34"/>
            <p:cNvGrpSpPr>
              <a:grpSpLocks noChangeAspect="1"/>
            </p:cNvGrpSpPr>
            <p:nvPr/>
          </p:nvGrpSpPr>
          <p:grpSpPr>
            <a:xfrm>
              <a:off x="6107686" y="3338060"/>
              <a:ext cx="221026" cy="442777"/>
              <a:chOff x="7791391" y="3056086"/>
              <a:chExt cx="317526" cy="474745"/>
            </a:xfrm>
          </p:grpSpPr>
          <p:sp>
            <p:nvSpPr>
              <p:cNvPr id="36" name="Forme libre 35"/>
              <p:cNvSpPr/>
              <p:nvPr/>
            </p:nvSpPr>
            <p:spPr>
              <a:xfrm>
                <a:off x="7791391" y="3200086"/>
                <a:ext cx="317526" cy="330745"/>
              </a:xfrm>
              <a:custGeom>
                <a:avLst/>
                <a:gdLst>
                  <a:gd name="connsiteX0" fmla="*/ 105825 w 317526"/>
                  <a:gd name="connsiteY0" fmla="*/ 0 h 330745"/>
                  <a:gd name="connsiteX1" fmla="*/ 277792 w 317526"/>
                  <a:gd name="connsiteY1" fmla="*/ 132298 h 330745"/>
                  <a:gd name="connsiteX2" fmla="*/ 26456 w 317526"/>
                  <a:gd name="connsiteY2" fmla="*/ 185217 h 330745"/>
                  <a:gd name="connsiteX3" fmla="*/ 317477 w 317526"/>
                  <a:gd name="connsiteY3" fmla="*/ 277826 h 330745"/>
                  <a:gd name="connsiteX4" fmla="*/ 0 w 317526"/>
                  <a:gd name="connsiteY4" fmla="*/ 330745 h 330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526" h="330745">
                    <a:moveTo>
                      <a:pt x="105825" y="0"/>
                    </a:moveTo>
                    <a:cubicBezTo>
                      <a:pt x="198422" y="50714"/>
                      <a:pt x="291020" y="101429"/>
                      <a:pt x="277792" y="132298"/>
                    </a:cubicBezTo>
                    <a:cubicBezTo>
                      <a:pt x="264564" y="163167"/>
                      <a:pt x="19842" y="160962"/>
                      <a:pt x="26456" y="185217"/>
                    </a:cubicBezTo>
                    <a:cubicBezTo>
                      <a:pt x="33070" y="209472"/>
                      <a:pt x="321886" y="253571"/>
                      <a:pt x="317477" y="277826"/>
                    </a:cubicBezTo>
                    <a:cubicBezTo>
                      <a:pt x="313068" y="302081"/>
                      <a:pt x="0" y="330745"/>
                      <a:pt x="0" y="330745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7" name="Connecteur droit avec flèche 36"/>
              <p:cNvCxnSpPr/>
              <p:nvPr/>
            </p:nvCxnSpPr>
            <p:spPr>
              <a:xfrm flipV="1">
                <a:off x="7923698" y="3056086"/>
                <a:ext cx="0" cy="144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er 37"/>
            <p:cNvGrpSpPr>
              <a:grpSpLocks noChangeAspect="1"/>
            </p:cNvGrpSpPr>
            <p:nvPr/>
          </p:nvGrpSpPr>
          <p:grpSpPr>
            <a:xfrm>
              <a:off x="6392366" y="3329369"/>
              <a:ext cx="221026" cy="442777"/>
              <a:chOff x="7791391" y="3056086"/>
              <a:chExt cx="317526" cy="474745"/>
            </a:xfrm>
          </p:grpSpPr>
          <p:sp>
            <p:nvSpPr>
              <p:cNvPr id="39" name="Forme libre 38"/>
              <p:cNvSpPr/>
              <p:nvPr/>
            </p:nvSpPr>
            <p:spPr>
              <a:xfrm>
                <a:off x="7791391" y="3200086"/>
                <a:ext cx="317526" cy="330745"/>
              </a:xfrm>
              <a:custGeom>
                <a:avLst/>
                <a:gdLst>
                  <a:gd name="connsiteX0" fmla="*/ 105825 w 317526"/>
                  <a:gd name="connsiteY0" fmla="*/ 0 h 330745"/>
                  <a:gd name="connsiteX1" fmla="*/ 277792 w 317526"/>
                  <a:gd name="connsiteY1" fmla="*/ 132298 h 330745"/>
                  <a:gd name="connsiteX2" fmla="*/ 26456 w 317526"/>
                  <a:gd name="connsiteY2" fmla="*/ 185217 h 330745"/>
                  <a:gd name="connsiteX3" fmla="*/ 317477 w 317526"/>
                  <a:gd name="connsiteY3" fmla="*/ 277826 h 330745"/>
                  <a:gd name="connsiteX4" fmla="*/ 0 w 317526"/>
                  <a:gd name="connsiteY4" fmla="*/ 330745 h 330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526" h="330745">
                    <a:moveTo>
                      <a:pt x="105825" y="0"/>
                    </a:moveTo>
                    <a:cubicBezTo>
                      <a:pt x="198422" y="50714"/>
                      <a:pt x="291020" y="101429"/>
                      <a:pt x="277792" y="132298"/>
                    </a:cubicBezTo>
                    <a:cubicBezTo>
                      <a:pt x="264564" y="163167"/>
                      <a:pt x="19842" y="160962"/>
                      <a:pt x="26456" y="185217"/>
                    </a:cubicBezTo>
                    <a:cubicBezTo>
                      <a:pt x="33070" y="209472"/>
                      <a:pt x="321886" y="253571"/>
                      <a:pt x="317477" y="277826"/>
                    </a:cubicBezTo>
                    <a:cubicBezTo>
                      <a:pt x="313068" y="302081"/>
                      <a:pt x="0" y="330745"/>
                      <a:pt x="0" y="330745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0" name="Connecteur droit avec flèche 39"/>
              <p:cNvCxnSpPr/>
              <p:nvPr/>
            </p:nvCxnSpPr>
            <p:spPr>
              <a:xfrm flipV="1">
                <a:off x="7923698" y="3056086"/>
                <a:ext cx="0" cy="144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er 40"/>
            <p:cNvGrpSpPr>
              <a:grpSpLocks noChangeAspect="1"/>
            </p:cNvGrpSpPr>
            <p:nvPr/>
          </p:nvGrpSpPr>
          <p:grpSpPr>
            <a:xfrm>
              <a:off x="6690274" y="3320677"/>
              <a:ext cx="221026" cy="442777"/>
              <a:chOff x="7791391" y="3056086"/>
              <a:chExt cx="317526" cy="474745"/>
            </a:xfrm>
          </p:grpSpPr>
          <p:sp>
            <p:nvSpPr>
              <p:cNvPr id="42" name="Forme libre 41"/>
              <p:cNvSpPr/>
              <p:nvPr/>
            </p:nvSpPr>
            <p:spPr>
              <a:xfrm>
                <a:off x="7791391" y="3200086"/>
                <a:ext cx="317526" cy="330745"/>
              </a:xfrm>
              <a:custGeom>
                <a:avLst/>
                <a:gdLst>
                  <a:gd name="connsiteX0" fmla="*/ 105825 w 317526"/>
                  <a:gd name="connsiteY0" fmla="*/ 0 h 330745"/>
                  <a:gd name="connsiteX1" fmla="*/ 277792 w 317526"/>
                  <a:gd name="connsiteY1" fmla="*/ 132298 h 330745"/>
                  <a:gd name="connsiteX2" fmla="*/ 26456 w 317526"/>
                  <a:gd name="connsiteY2" fmla="*/ 185217 h 330745"/>
                  <a:gd name="connsiteX3" fmla="*/ 317477 w 317526"/>
                  <a:gd name="connsiteY3" fmla="*/ 277826 h 330745"/>
                  <a:gd name="connsiteX4" fmla="*/ 0 w 317526"/>
                  <a:gd name="connsiteY4" fmla="*/ 330745 h 330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526" h="330745">
                    <a:moveTo>
                      <a:pt x="105825" y="0"/>
                    </a:moveTo>
                    <a:cubicBezTo>
                      <a:pt x="198422" y="50714"/>
                      <a:pt x="291020" y="101429"/>
                      <a:pt x="277792" y="132298"/>
                    </a:cubicBezTo>
                    <a:cubicBezTo>
                      <a:pt x="264564" y="163167"/>
                      <a:pt x="19842" y="160962"/>
                      <a:pt x="26456" y="185217"/>
                    </a:cubicBezTo>
                    <a:cubicBezTo>
                      <a:pt x="33070" y="209472"/>
                      <a:pt x="321886" y="253571"/>
                      <a:pt x="317477" y="277826"/>
                    </a:cubicBezTo>
                    <a:cubicBezTo>
                      <a:pt x="313068" y="302081"/>
                      <a:pt x="0" y="330745"/>
                      <a:pt x="0" y="330745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3" name="Connecteur droit avec flèche 42"/>
              <p:cNvCxnSpPr/>
              <p:nvPr/>
            </p:nvCxnSpPr>
            <p:spPr>
              <a:xfrm flipV="1">
                <a:off x="7923698" y="3056086"/>
                <a:ext cx="0" cy="144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ZoneTexte 62"/>
          <p:cNvSpPr txBox="1"/>
          <p:nvPr/>
        </p:nvSpPr>
        <p:spPr>
          <a:xfrm>
            <a:off x="5927309" y="2951344"/>
            <a:ext cx="157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Nordic</a:t>
            </a:r>
            <a:r>
              <a:rPr lang="fr-FR" dirty="0" smtClean="0"/>
              <a:t> </a:t>
            </a:r>
            <a:r>
              <a:rPr lang="fr-FR" dirty="0" err="1" smtClean="0"/>
              <a:t>Seas</a:t>
            </a:r>
            <a:endParaRPr lang="fr-FR" dirty="0"/>
          </a:p>
        </p:txBody>
      </p:sp>
      <p:pic>
        <p:nvPicPr>
          <p:cNvPr id="64" name="Imag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886" y="1922249"/>
            <a:ext cx="829548" cy="979327"/>
          </a:xfrm>
          <a:prstGeom prst="rect">
            <a:avLst/>
          </a:prstGeom>
        </p:spPr>
      </p:pic>
      <p:sp>
        <p:nvSpPr>
          <p:cNvPr id="65" name="ZoneTexte 64"/>
          <p:cNvSpPr txBox="1"/>
          <p:nvPr/>
        </p:nvSpPr>
        <p:spPr>
          <a:xfrm>
            <a:off x="4447468" y="2951344"/>
            <a:ext cx="157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Subpolar</a:t>
            </a:r>
            <a:endParaRPr lang="fr-FR" dirty="0"/>
          </a:p>
        </p:txBody>
      </p:sp>
      <p:cxnSp>
        <p:nvCxnSpPr>
          <p:cNvPr id="66" name="Connecteur droit 65"/>
          <p:cNvCxnSpPr/>
          <p:nvPr/>
        </p:nvCxnSpPr>
        <p:spPr>
          <a:xfrm>
            <a:off x="4367748" y="3844953"/>
            <a:ext cx="1283137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en arc 4"/>
          <p:cNvCxnSpPr/>
          <p:nvPr/>
        </p:nvCxnSpPr>
        <p:spPr>
          <a:xfrm rot="16200000" flipH="1">
            <a:off x="4123139" y="4563527"/>
            <a:ext cx="2514354" cy="1007792"/>
          </a:xfrm>
          <a:prstGeom prst="curvedConnector3">
            <a:avLst>
              <a:gd name="adj1" fmla="val 3131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en arc 43"/>
          <p:cNvCxnSpPr/>
          <p:nvPr/>
        </p:nvCxnSpPr>
        <p:spPr>
          <a:xfrm rot="16200000" flipH="1">
            <a:off x="4142189" y="4582577"/>
            <a:ext cx="2488954" cy="995092"/>
          </a:xfrm>
          <a:prstGeom prst="curvedConnector3">
            <a:avLst>
              <a:gd name="adj1" fmla="val 1224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7790883" y="2956028"/>
            <a:ext cx="1022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Arctic</a:t>
            </a:r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2263068" y="2971348"/>
            <a:ext cx="157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Subtropical</a:t>
            </a:r>
            <a:endParaRPr lang="fr-FR" dirty="0"/>
          </a:p>
        </p:txBody>
      </p:sp>
      <p:grpSp>
        <p:nvGrpSpPr>
          <p:cNvPr id="48" name="Grouper 47"/>
          <p:cNvGrpSpPr/>
          <p:nvPr/>
        </p:nvGrpSpPr>
        <p:grpSpPr>
          <a:xfrm>
            <a:off x="4609086" y="3358777"/>
            <a:ext cx="803614" cy="460160"/>
            <a:chOff x="6107686" y="3320677"/>
            <a:chExt cx="803614" cy="460160"/>
          </a:xfrm>
        </p:grpSpPr>
        <p:grpSp>
          <p:nvGrpSpPr>
            <p:cNvPr id="49" name="Grouper 48"/>
            <p:cNvGrpSpPr>
              <a:grpSpLocks noChangeAspect="1"/>
            </p:cNvGrpSpPr>
            <p:nvPr/>
          </p:nvGrpSpPr>
          <p:grpSpPr>
            <a:xfrm>
              <a:off x="6107686" y="3338060"/>
              <a:ext cx="221026" cy="442777"/>
              <a:chOff x="7791391" y="3056086"/>
              <a:chExt cx="317526" cy="474745"/>
            </a:xfrm>
          </p:grpSpPr>
          <p:sp>
            <p:nvSpPr>
              <p:cNvPr id="56" name="Forme libre 55"/>
              <p:cNvSpPr/>
              <p:nvPr/>
            </p:nvSpPr>
            <p:spPr>
              <a:xfrm>
                <a:off x="7791391" y="3200086"/>
                <a:ext cx="317526" cy="330745"/>
              </a:xfrm>
              <a:custGeom>
                <a:avLst/>
                <a:gdLst>
                  <a:gd name="connsiteX0" fmla="*/ 105825 w 317526"/>
                  <a:gd name="connsiteY0" fmla="*/ 0 h 330745"/>
                  <a:gd name="connsiteX1" fmla="*/ 277792 w 317526"/>
                  <a:gd name="connsiteY1" fmla="*/ 132298 h 330745"/>
                  <a:gd name="connsiteX2" fmla="*/ 26456 w 317526"/>
                  <a:gd name="connsiteY2" fmla="*/ 185217 h 330745"/>
                  <a:gd name="connsiteX3" fmla="*/ 317477 w 317526"/>
                  <a:gd name="connsiteY3" fmla="*/ 277826 h 330745"/>
                  <a:gd name="connsiteX4" fmla="*/ 0 w 317526"/>
                  <a:gd name="connsiteY4" fmla="*/ 330745 h 330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526" h="330745">
                    <a:moveTo>
                      <a:pt x="105825" y="0"/>
                    </a:moveTo>
                    <a:cubicBezTo>
                      <a:pt x="198422" y="50714"/>
                      <a:pt x="291020" y="101429"/>
                      <a:pt x="277792" y="132298"/>
                    </a:cubicBezTo>
                    <a:cubicBezTo>
                      <a:pt x="264564" y="163167"/>
                      <a:pt x="19842" y="160962"/>
                      <a:pt x="26456" y="185217"/>
                    </a:cubicBezTo>
                    <a:cubicBezTo>
                      <a:pt x="33070" y="209472"/>
                      <a:pt x="321886" y="253571"/>
                      <a:pt x="317477" y="277826"/>
                    </a:cubicBezTo>
                    <a:cubicBezTo>
                      <a:pt x="313068" y="302081"/>
                      <a:pt x="0" y="330745"/>
                      <a:pt x="0" y="330745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57" name="Connecteur droit avec flèche 56"/>
              <p:cNvCxnSpPr/>
              <p:nvPr/>
            </p:nvCxnSpPr>
            <p:spPr>
              <a:xfrm flipV="1">
                <a:off x="7923698" y="3056086"/>
                <a:ext cx="0" cy="144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er 49"/>
            <p:cNvGrpSpPr>
              <a:grpSpLocks noChangeAspect="1"/>
            </p:cNvGrpSpPr>
            <p:nvPr/>
          </p:nvGrpSpPr>
          <p:grpSpPr>
            <a:xfrm>
              <a:off x="6392366" y="3329369"/>
              <a:ext cx="221026" cy="442777"/>
              <a:chOff x="7791391" y="3056086"/>
              <a:chExt cx="317526" cy="474745"/>
            </a:xfrm>
          </p:grpSpPr>
          <p:sp>
            <p:nvSpPr>
              <p:cNvPr id="54" name="Forme libre 53"/>
              <p:cNvSpPr/>
              <p:nvPr/>
            </p:nvSpPr>
            <p:spPr>
              <a:xfrm>
                <a:off x="7791391" y="3200086"/>
                <a:ext cx="317526" cy="330745"/>
              </a:xfrm>
              <a:custGeom>
                <a:avLst/>
                <a:gdLst>
                  <a:gd name="connsiteX0" fmla="*/ 105825 w 317526"/>
                  <a:gd name="connsiteY0" fmla="*/ 0 h 330745"/>
                  <a:gd name="connsiteX1" fmla="*/ 277792 w 317526"/>
                  <a:gd name="connsiteY1" fmla="*/ 132298 h 330745"/>
                  <a:gd name="connsiteX2" fmla="*/ 26456 w 317526"/>
                  <a:gd name="connsiteY2" fmla="*/ 185217 h 330745"/>
                  <a:gd name="connsiteX3" fmla="*/ 317477 w 317526"/>
                  <a:gd name="connsiteY3" fmla="*/ 277826 h 330745"/>
                  <a:gd name="connsiteX4" fmla="*/ 0 w 317526"/>
                  <a:gd name="connsiteY4" fmla="*/ 330745 h 330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526" h="330745">
                    <a:moveTo>
                      <a:pt x="105825" y="0"/>
                    </a:moveTo>
                    <a:cubicBezTo>
                      <a:pt x="198422" y="50714"/>
                      <a:pt x="291020" y="101429"/>
                      <a:pt x="277792" y="132298"/>
                    </a:cubicBezTo>
                    <a:cubicBezTo>
                      <a:pt x="264564" y="163167"/>
                      <a:pt x="19842" y="160962"/>
                      <a:pt x="26456" y="185217"/>
                    </a:cubicBezTo>
                    <a:cubicBezTo>
                      <a:pt x="33070" y="209472"/>
                      <a:pt x="321886" y="253571"/>
                      <a:pt x="317477" y="277826"/>
                    </a:cubicBezTo>
                    <a:cubicBezTo>
                      <a:pt x="313068" y="302081"/>
                      <a:pt x="0" y="330745"/>
                      <a:pt x="0" y="330745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55" name="Connecteur droit avec flèche 54"/>
              <p:cNvCxnSpPr/>
              <p:nvPr/>
            </p:nvCxnSpPr>
            <p:spPr>
              <a:xfrm flipV="1">
                <a:off x="7923698" y="3056086"/>
                <a:ext cx="0" cy="144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er 50"/>
            <p:cNvGrpSpPr>
              <a:grpSpLocks noChangeAspect="1"/>
            </p:cNvGrpSpPr>
            <p:nvPr/>
          </p:nvGrpSpPr>
          <p:grpSpPr>
            <a:xfrm>
              <a:off x="6690274" y="3320677"/>
              <a:ext cx="221026" cy="442777"/>
              <a:chOff x="7791391" y="3056086"/>
              <a:chExt cx="317526" cy="474745"/>
            </a:xfrm>
          </p:grpSpPr>
          <p:sp>
            <p:nvSpPr>
              <p:cNvPr id="52" name="Forme libre 51"/>
              <p:cNvSpPr/>
              <p:nvPr/>
            </p:nvSpPr>
            <p:spPr>
              <a:xfrm>
                <a:off x="7791391" y="3200086"/>
                <a:ext cx="317526" cy="330745"/>
              </a:xfrm>
              <a:custGeom>
                <a:avLst/>
                <a:gdLst>
                  <a:gd name="connsiteX0" fmla="*/ 105825 w 317526"/>
                  <a:gd name="connsiteY0" fmla="*/ 0 h 330745"/>
                  <a:gd name="connsiteX1" fmla="*/ 277792 w 317526"/>
                  <a:gd name="connsiteY1" fmla="*/ 132298 h 330745"/>
                  <a:gd name="connsiteX2" fmla="*/ 26456 w 317526"/>
                  <a:gd name="connsiteY2" fmla="*/ 185217 h 330745"/>
                  <a:gd name="connsiteX3" fmla="*/ 317477 w 317526"/>
                  <a:gd name="connsiteY3" fmla="*/ 277826 h 330745"/>
                  <a:gd name="connsiteX4" fmla="*/ 0 w 317526"/>
                  <a:gd name="connsiteY4" fmla="*/ 330745 h 330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526" h="330745">
                    <a:moveTo>
                      <a:pt x="105825" y="0"/>
                    </a:moveTo>
                    <a:cubicBezTo>
                      <a:pt x="198422" y="50714"/>
                      <a:pt x="291020" y="101429"/>
                      <a:pt x="277792" y="132298"/>
                    </a:cubicBezTo>
                    <a:cubicBezTo>
                      <a:pt x="264564" y="163167"/>
                      <a:pt x="19842" y="160962"/>
                      <a:pt x="26456" y="185217"/>
                    </a:cubicBezTo>
                    <a:cubicBezTo>
                      <a:pt x="33070" y="209472"/>
                      <a:pt x="321886" y="253571"/>
                      <a:pt x="317477" y="277826"/>
                    </a:cubicBezTo>
                    <a:cubicBezTo>
                      <a:pt x="313068" y="302081"/>
                      <a:pt x="0" y="330745"/>
                      <a:pt x="0" y="330745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53" name="Connecteur droit avec flèche 52"/>
              <p:cNvCxnSpPr/>
              <p:nvPr/>
            </p:nvCxnSpPr>
            <p:spPr>
              <a:xfrm flipV="1">
                <a:off x="7923698" y="3056086"/>
                <a:ext cx="0" cy="144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7" name="Connecteur droit 66"/>
          <p:cNvCxnSpPr/>
          <p:nvPr/>
        </p:nvCxnSpPr>
        <p:spPr>
          <a:xfrm>
            <a:off x="2305203" y="3841806"/>
            <a:ext cx="1283137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06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Connecteur en arc 47"/>
          <p:cNvCxnSpPr/>
          <p:nvPr/>
        </p:nvCxnSpPr>
        <p:spPr>
          <a:xfrm rot="16200000" flipH="1">
            <a:off x="4123139" y="4563527"/>
            <a:ext cx="2514354" cy="1007792"/>
          </a:xfrm>
          <a:prstGeom prst="curvedConnector3">
            <a:avLst>
              <a:gd name="adj1" fmla="val 3131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en arc 48"/>
          <p:cNvCxnSpPr/>
          <p:nvPr/>
        </p:nvCxnSpPr>
        <p:spPr>
          <a:xfrm rot="16200000" flipH="1">
            <a:off x="4142189" y="4582577"/>
            <a:ext cx="2488954" cy="995092"/>
          </a:xfrm>
          <a:prstGeom prst="curvedConnector3">
            <a:avLst>
              <a:gd name="adj1" fmla="val 1224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Summary</a:t>
            </a:r>
            <a:r>
              <a:rPr lang="fr-FR" dirty="0"/>
              <a:t> </a:t>
            </a:r>
            <a:r>
              <a:rPr lang="fr-FR" dirty="0" err="1"/>
              <a:t>scheme</a:t>
            </a:r>
            <a:r>
              <a:rPr lang="fr-FR" dirty="0"/>
              <a:t> for </a:t>
            </a:r>
            <a:r>
              <a:rPr lang="fr-FR" dirty="0" smtClean="0"/>
              <a:t>SSS and SST </a:t>
            </a:r>
            <a:r>
              <a:rPr lang="fr-FR" dirty="0" err="1" smtClean="0"/>
              <a:t>response</a:t>
            </a:r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661301" y="3809416"/>
            <a:ext cx="7930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er 22"/>
          <p:cNvGrpSpPr>
            <a:grpSpLocks noChangeAspect="1"/>
          </p:cNvGrpSpPr>
          <p:nvPr/>
        </p:nvGrpSpPr>
        <p:grpSpPr>
          <a:xfrm>
            <a:off x="4912924" y="3498924"/>
            <a:ext cx="128970" cy="287839"/>
            <a:chOff x="7791393" y="3197936"/>
            <a:chExt cx="185279" cy="308622"/>
          </a:xfrm>
        </p:grpSpPr>
        <p:sp>
          <p:nvSpPr>
            <p:cNvPr id="24" name="Forme libre 23"/>
            <p:cNvSpPr>
              <a:spLocks noChangeAspect="1"/>
            </p:cNvSpPr>
            <p:nvPr/>
          </p:nvSpPr>
          <p:spPr>
            <a:xfrm>
              <a:off x="7791393" y="3313567"/>
              <a:ext cx="185279" cy="192991"/>
            </a:xfrm>
            <a:custGeom>
              <a:avLst/>
              <a:gdLst>
                <a:gd name="connsiteX0" fmla="*/ 105825 w 317526"/>
                <a:gd name="connsiteY0" fmla="*/ 0 h 330745"/>
                <a:gd name="connsiteX1" fmla="*/ 277792 w 317526"/>
                <a:gd name="connsiteY1" fmla="*/ 132298 h 330745"/>
                <a:gd name="connsiteX2" fmla="*/ 26456 w 317526"/>
                <a:gd name="connsiteY2" fmla="*/ 185217 h 330745"/>
                <a:gd name="connsiteX3" fmla="*/ 317477 w 317526"/>
                <a:gd name="connsiteY3" fmla="*/ 277826 h 330745"/>
                <a:gd name="connsiteX4" fmla="*/ 0 w 317526"/>
                <a:gd name="connsiteY4" fmla="*/ 330745 h 33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526" h="330745">
                  <a:moveTo>
                    <a:pt x="105825" y="0"/>
                  </a:moveTo>
                  <a:cubicBezTo>
                    <a:pt x="198422" y="50714"/>
                    <a:pt x="291020" y="101429"/>
                    <a:pt x="277792" y="132298"/>
                  </a:cubicBezTo>
                  <a:cubicBezTo>
                    <a:pt x="264564" y="163167"/>
                    <a:pt x="19842" y="160962"/>
                    <a:pt x="26456" y="185217"/>
                  </a:cubicBezTo>
                  <a:cubicBezTo>
                    <a:pt x="33070" y="209472"/>
                    <a:pt x="321886" y="253571"/>
                    <a:pt x="317477" y="277826"/>
                  </a:cubicBezTo>
                  <a:cubicBezTo>
                    <a:pt x="313068" y="302081"/>
                    <a:pt x="0" y="330745"/>
                    <a:pt x="0" y="330745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5" name="Connecteur droit avec flèche 24"/>
            <p:cNvCxnSpPr/>
            <p:nvPr/>
          </p:nvCxnSpPr>
          <p:spPr>
            <a:xfrm flipV="1">
              <a:off x="7923699" y="3197936"/>
              <a:ext cx="0" cy="14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er 28"/>
          <p:cNvGrpSpPr>
            <a:grpSpLocks noChangeAspect="1"/>
          </p:cNvGrpSpPr>
          <p:nvPr/>
        </p:nvGrpSpPr>
        <p:grpSpPr>
          <a:xfrm>
            <a:off x="4791204" y="3490236"/>
            <a:ext cx="128970" cy="301069"/>
            <a:chOff x="7791393" y="3197936"/>
            <a:chExt cx="185279" cy="322807"/>
          </a:xfrm>
        </p:grpSpPr>
        <p:sp>
          <p:nvSpPr>
            <p:cNvPr id="30" name="Forme libre 29"/>
            <p:cNvSpPr>
              <a:spLocks noChangeAspect="1"/>
            </p:cNvSpPr>
            <p:nvPr/>
          </p:nvSpPr>
          <p:spPr>
            <a:xfrm>
              <a:off x="7791393" y="3327752"/>
              <a:ext cx="185279" cy="192991"/>
            </a:xfrm>
            <a:custGeom>
              <a:avLst/>
              <a:gdLst>
                <a:gd name="connsiteX0" fmla="*/ 105825 w 317526"/>
                <a:gd name="connsiteY0" fmla="*/ 0 h 330745"/>
                <a:gd name="connsiteX1" fmla="*/ 277792 w 317526"/>
                <a:gd name="connsiteY1" fmla="*/ 132298 h 330745"/>
                <a:gd name="connsiteX2" fmla="*/ 26456 w 317526"/>
                <a:gd name="connsiteY2" fmla="*/ 185217 h 330745"/>
                <a:gd name="connsiteX3" fmla="*/ 317477 w 317526"/>
                <a:gd name="connsiteY3" fmla="*/ 277826 h 330745"/>
                <a:gd name="connsiteX4" fmla="*/ 0 w 317526"/>
                <a:gd name="connsiteY4" fmla="*/ 330745 h 33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526" h="330745">
                  <a:moveTo>
                    <a:pt x="105825" y="0"/>
                  </a:moveTo>
                  <a:cubicBezTo>
                    <a:pt x="198422" y="50714"/>
                    <a:pt x="291020" y="101429"/>
                    <a:pt x="277792" y="132298"/>
                  </a:cubicBezTo>
                  <a:cubicBezTo>
                    <a:pt x="264564" y="163167"/>
                    <a:pt x="19842" y="160962"/>
                    <a:pt x="26456" y="185217"/>
                  </a:cubicBezTo>
                  <a:cubicBezTo>
                    <a:pt x="33070" y="209472"/>
                    <a:pt x="321886" y="253571"/>
                    <a:pt x="317477" y="277826"/>
                  </a:cubicBezTo>
                  <a:cubicBezTo>
                    <a:pt x="313068" y="302081"/>
                    <a:pt x="0" y="330745"/>
                    <a:pt x="0" y="330745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1" name="Connecteur droit avec flèche 30"/>
            <p:cNvCxnSpPr/>
            <p:nvPr/>
          </p:nvCxnSpPr>
          <p:spPr>
            <a:xfrm flipV="1">
              <a:off x="7923699" y="3197936"/>
              <a:ext cx="0" cy="14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er 31"/>
          <p:cNvGrpSpPr>
            <a:grpSpLocks noChangeAspect="1"/>
          </p:cNvGrpSpPr>
          <p:nvPr/>
        </p:nvGrpSpPr>
        <p:grpSpPr>
          <a:xfrm>
            <a:off x="5089124" y="3494801"/>
            <a:ext cx="128971" cy="287842"/>
            <a:chOff x="7791393" y="3212121"/>
            <a:chExt cx="185280" cy="308622"/>
          </a:xfrm>
        </p:grpSpPr>
        <p:sp>
          <p:nvSpPr>
            <p:cNvPr id="33" name="Forme libre 32"/>
            <p:cNvSpPr>
              <a:spLocks noChangeAspect="1"/>
            </p:cNvSpPr>
            <p:nvPr/>
          </p:nvSpPr>
          <p:spPr>
            <a:xfrm>
              <a:off x="7791393" y="3327752"/>
              <a:ext cx="185280" cy="192991"/>
            </a:xfrm>
            <a:custGeom>
              <a:avLst/>
              <a:gdLst>
                <a:gd name="connsiteX0" fmla="*/ 105825 w 317526"/>
                <a:gd name="connsiteY0" fmla="*/ 0 h 330745"/>
                <a:gd name="connsiteX1" fmla="*/ 277792 w 317526"/>
                <a:gd name="connsiteY1" fmla="*/ 132298 h 330745"/>
                <a:gd name="connsiteX2" fmla="*/ 26456 w 317526"/>
                <a:gd name="connsiteY2" fmla="*/ 185217 h 330745"/>
                <a:gd name="connsiteX3" fmla="*/ 317477 w 317526"/>
                <a:gd name="connsiteY3" fmla="*/ 277826 h 330745"/>
                <a:gd name="connsiteX4" fmla="*/ 0 w 317526"/>
                <a:gd name="connsiteY4" fmla="*/ 330745 h 33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526" h="330745">
                  <a:moveTo>
                    <a:pt x="105825" y="0"/>
                  </a:moveTo>
                  <a:cubicBezTo>
                    <a:pt x="198422" y="50714"/>
                    <a:pt x="291020" y="101429"/>
                    <a:pt x="277792" y="132298"/>
                  </a:cubicBezTo>
                  <a:cubicBezTo>
                    <a:pt x="264564" y="163167"/>
                    <a:pt x="19842" y="160962"/>
                    <a:pt x="26456" y="185217"/>
                  </a:cubicBezTo>
                  <a:cubicBezTo>
                    <a:pt x="33070" y="209472"/>
                    <a:pt x="321886" y="253571"/>
                    <a:pt x="317477" y="277826"/>
                  </a:cubicBezTo>
                  <a:cubicBezTo>
                    <a:pt x="313068" y="302081"/>
                    <a:pt x="0" y="330745"/>
                    <a:pt x="0" y="330745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 flipV="1">
              <a:off x="7923698" y="3212121"/>
              <a:ext cx="0" cy="14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er 34"/>
          <p:cNvGrpSpPr>
            <a:grpSpLocks noChangeAspect="1"/>
          </p:cNvGrpSpPr>
          <p:nvPr/>
        </p:nvGrpSpPr>
        <p:grpSpPr>
          <a:xfrm>
            <a:off x="6107686" y="3338060"/>
            <a:ext cx="221026" cy="442777"/>
            <a:chOff x="7791391" y="3056086"/>
            <a:chExt cx="317526" cy="474745"/>
          </a:xfrm>
        </p:grpSpPr>
        <p:sp>
          <p:nvSpPr>
            <p:cNvPr id="36" name="Forme libre 35"/>
            <p:cNvSpPr/>
            <p:nvPr/>
          </p:nvSpPr>
          <p:spPr>
            <a:xfrm>
              <a:off x="7791391" y="3200086"/>
              <a:ext cx="317526" cy="330745"/>
            </a:xfrm>
            <a:custGeom>
              <a:avLst/>
              <a:gdLst>
                <a:gd name="connsiteX0" fmla="*/ 105825 w 317526"/>
                <a:gd name="connsiteY0" fmla="*/ 0 h 330745"/>
                <a:gd name="connsiteX1" fmla="*/ 277792 w 317526"/>
                <a:gd name="connsiteY1" fmla="*/ 132298 h 330745"/>
                <a:gd name="connsiteX2" fmla="*/ 26456 w 317526"/>
                <a:gd name="connsiteY2" fmla="*/ 185217 h 330745"/>
                <a:gd name="connsiteX3" fmla="*/ 317477 w 317526"/>
                <a:gd name="connsiteY3" fmla="*/ 277826 h 330745"/>
                <a:gd name="connsiteX4" fmla="*/ 0 w 317526"/>
                <a:gd name="connsiteY4" fmla="*/ 330745 h 33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526" h="330745">
                  <a:moveTo>
                    <a:pt x="105825" y="0"/>
                  </a:moveTo>
                  <a:cubicBezTo>
                    <a:pt x="198422" y="50714"/>
                    <a:pt x="291020" y="101429"/>
                    <a:pt x="277792" y="132298"/>
                  </a:cubicBezTo>
                  <a:cubicBezTo>
                    <a:pt x="264564" y="163167"/>
                    <a:pt x="19842" y="160962"/>
                    <a:pt x="26456" y="185217"/>
                  </a:cubicBezTo>
                  <a:cubicBezTo>
                    <a:pt x="33070" y="209472"/>
                    <a:pt x="321886" y="253571"/>
                    <a:pt x="317477" y="277826"/>
                  </a:cubicBezTo>
                  <a:cubicBezTo>
                    <a:pt x="313068" y="302081"/>
                    <a:pt x="0" y="330745"/>
                    <a:pt x="0" y="330745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7" name="Connecteur droit avec flèche 36"/>
            <p:cNvCxnSpPr/>
            <p:nvPr/>
          </p:nvCxnSpPr>
          <p:spPr>
            <a:xfrm flipV="1">
              <a:off x="7923698" y="3056086"/>
              <a:ext cx="0" cy="14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er 37"/>
          <p:cNvGrpSpPr>
            <a:grpSpLocks noChangeAspect="1"/>
          </p:cNvGrpSpPr>
          <p:nvPr/>
        </p:nvGrpSpPr>
        <p:grpSpPr>
          <a:xfrm>
            <a:off x="6392366" y="3329369"/>
            <a:ext cx="221026" cy="442777"/>
            <a:chOff x="7791391" y="3056086"/>
            <a:chExt cx="317526" cy="474745"/>
          </a:xfrm>
        </p:grpSpPr>
        <p:sp>
          <p:nvSpPr>
            <p:cNvPr id="39" name="Forme libre 38"/>
            <p:cNvSpPr/>
            <p:nvPr/>
          </p:nvSpPr>
          <p:spPr>
            <a:xfrm>
              <a:off x="7791391" y="3200086"/>
              <a:ext cx="317526" cy="330745"/>
            </a:xfrm>
            <a:custGeom>
              <a:avLst/>
              <a:gdLst>
                <a:gd name="connsiteX0" fmla="*/ 105825 w 317526"/>
                <a:gd name="connsiteY0" fmla="*/ 0 h 330745"/>
                <a:gd name="connsiteX1" fmla="*/ 277792 w 317526"/>
                <a:gd name="connsiteY1" fmla="*/ 132298 h 330745"/>
                <a:gd name="connsiteX2" fmla="*/ 26456 w 317526"/>
                <a:gd name="connsiteY2" fmla="*/ 185217 h 330745"/>
                <a:gd name="connsiteX3" fmla="*/ 317477 w 317526"/>
                <a:gd name="connsiteY3" fmla="*/ 277826 h 330745"/>
                <a:gd name="connsiteX4" fmla="*/ 0 w 317526"/>
                <a:gd name="connsiteY4" fmla="*/ 330745 h 33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526" h="330745">
                  <a:moveTo>
                    <a:pt x="105825" y="0"/>
                  </a:moveTo>
                  <a:cubicBezTo>
                    <a:pt x="198422" y="50714"/>
                    <a:pt x="291020" y="101429"/>
                    <a:pt x="277792" y="132298"/>
                  </a:cubicBezTo>
                  <a:cubicBezTo>
                    <a:pt x="264564" y="163167"/>
                    <a:pt x="19842" y="160962"/>
                    <a:pt x="26456" y="185217"/>
                  </a:cubicBezTo>
                  <a:cubicBezTo>
                    <a:pt x="33070" y="209472"/>
                    <a:pt x="321886" y="253571"/>
                    <a:pt x="317477" y="277826"/>
                  </a:cubicBezTo>
                  <a:cubicBezTo>
                    <a:pt x="313068" y="302081"/>
                    <a:pt x="0" y="330745"/>
                    <a:pt x="0" y="330745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0" name="Connecteur droit avec flèche 39"/>
            <p:cNvCxnSpPr/>
            <p:nvPr/>
          </p:nvCxnSpPr>
          <p:spPr>
            <a:xfrm flipV="1">
              <a:off x="7923698" y="3056086"/>
              <a:ext cx="0" cy="14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r 40"/>
          <p:cNvGrpSpPr>
            <a:grpSpLocks noChangeAspect="1"/>
          </p:cNvGrpSpPr>
          <p:nvPr/>
        </p:nvGrpSpPr>
        <p:grpSpPr>
          <a:xfrm>
            <a:off x="6690274" y="3320677"/>
            <a:ext cx="221026" cy="442777"/>
            <a:chOff x="7791391" y="3056086"/>
            <a:chExt cx="317526" cy="474745"/>
          </a:xfrm>
        </p:grpSpPr>
        <p:sp>
          <p:nvSpPr>
            <p:cNvPr id="42" name="Forme libre 41"/>
            <p:cNvSpPr/>
            <p:nvPr/>
          </p:nvSpPr>
          <p:spPr>
            <a:xfrm>
              <a:off x="7791391" y="3200086"/>
              <a:ext cx="317526" cy="330745"/>
            </a:xfrm>
            <a:custGeom>
              <a:avLst/>
              <a:gdLst>
                <a:gd name="connsiteX0" fmla="*/ 105825 w 317526"/>
                <a:gd name="connsiteY0" fmla="*/ 0 h 330745"/>
                <a:gd name="connsiteX1" fmla="*/ 277792 w 317526"/>
                <a:gd name="connsiteY1" fmla="*/ 132298 h 330745"/>
                <a:gd name="connsiteX2" fmla="*/ 26456 w 317526"/>
                <a:gd name="connsiteY2" fmla="*/ 185217 h 330745"/>
                <a:gd name="connsiteX3" fmla="*/ 317477 w 317526"/>
                <a:gd name="connsiteY3" fmla="*/ 277826 h 330745"/>
                <a:gd name="connsiteX4" fmla="*/ 0 w 317526"/>
                <a:gd name="connsiteY4" fmla="*/ 330745 h 33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526" h="330745">
                  <a:moveTo>
                    <a:pt x="105825" y="0"/>
                  </a:moveTo>
                  <a:cubicBezTo>
                    <a:pt x="198422" y="50714"/>
                    <a:pt x="291020" y="101429"/>
                    <a:pt x="277792" y="132298"/>
                  </a:cubicBezTo>
                  <a:cubicBezTo>
                    <a:pt x="264564" y="163167"/>
                    <a:pt x="19842" y="160962"/>
                    <a:pt x="26456" y="185217"/>
                  </a:cubicBezTo>
                  <a:cubicBezTo>
                    <a:pt x="33070" y="209472"/>
                    <a:pt x="321886" y="253571"/>
                    <a:pt x="317477" y="277826"/>
                  </a:cubicBezTo>
                  <a:cubicBezTo>
                    <a:pt x="313068" y="302081"/>
                    <a:pt x="0" y="330745"/>
                    <a:pt x="0" y="330745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3" name="Connecteur droit avec flèche 42"/>
            <p:cNvCxnSpPr/>
            <p:nvPr/>
          </p:nvCxnSpPr>
          <p:spPr>
            <a:xfrm flipV="1">
              <a:off x="7923698" y="3056086"/>
              <a:ext cx="0" cy="14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ZoneTexte 62"/>
          <p:cNvSpPr txBox="1"/>
          <p:nvPr/>
        </p:nvSpPr>
        <p:spPr>
          <a:xfrm>
            <a:off x="5927309" y="2951344"/>
            <a:ext cx="157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Nordic</a:t>
            </a:r>
            <a:r>
              <a:rPr lang="fr-FR" dirty="0" smtClean="0"/>
              <a:t> </a:t>
            </a:r>
            <a:r>
              <a:rPr lang="fr-FR" dirty="0" err="1" smtClean="0"/>
              <a:t>Seas</a:t>
            </a:r>
            <a:endParaRPr lang="fr-FR" dirty="0"/>
          </a:p>
        </p:txBody>
      </p:sp>
      <p:pic>
        <p:nvPicPr>
          <p:cNvPr id="64" name="Imag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886" y="1922249"/>
            <a:ext cx="829548" cy="979327"/>
          </a:xfrm>
          <a:prstGeom prst="rect">
            <a:avLst/>
          </a:prstGeom>
        </p:spPr>
      </p:pic>
      <p:sp>
        <p:nvSpPr>
          <p:cNvPr id="65" name="ZoneTexte 64"/>
          <p:cNvSpPr txBox="1"/>
          <p:nvPr/>
        </p:nvSpPr>
        <p:spPr>
          <a:xfrm>
            <a:off x="4447468" y="2951344"/>
            <a:ext cx="157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Subpolar</a:t>
            </a:r>
            <a:endParaRPr lang="fr-FR" dirty="0"/>
          </a:p>
        </p:txBody>
      </p:sp>
      <p:cxnSp>
        <p:nvCxnSpPr>
          <p:cNvPr id="66" name="Connecteur droit 65"/>
          <p:cNvCxnSpPr/>
          <p:nvPr/>
        </p:nvCxnSpPr>
        <p:spPr>
          <a:xfrm>
            <a:off x="4367748" y="3844953"/>
            <a:ext cx="1283137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2305203" y="3854506"/>
            <a:ext cx="1283137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4638409" y="4064000"/>
            <a:ext cx="1003030" cy="482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rme libre 2"/>
          <p:cNvSpPr/>
          <p:nvPr/>
        </p:nvSpPr>
        <p:spPr>
          <a:xfrm>
            <a:off x="1130300" y="3835400"/>
            <a:ext cx="5422900" cy="482600"/>
          </a:xfrm>
          <a:custGeom>
            <a:avLst/>
            <a:gdLst>
              <a:gd name="connsiteX0" fmla="*/ 0 w 5422900"/>
              <a:gd name="connsiteY0" fmla="*/ 482600 h 482600"/>
              <a:gd name="connsiteX1" fmla="*/ 4305300 w 5422900"/>
              <a:gd name="connsiteY1" fmla="*/ 431800 h 482600"/>
              <a:gd name="connsiteX2" fmla="*/ 5422900 w 5422900"/>
              <a:gd name="connsiteY2" fmla="*/ 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22900" h="482600">
                <a:moveTo>
                  <a:pt x="0" y="482600"/>
                </a:moveTo>
                <a:lnTo>
                  <a:pt x="4305300" y="431800"/>
                </a:lnTo>
                <a:cubicBezTo>
                  <a:pt x="5209117" y="351367"/>
                  <a:pt x="5422900" y="0"/>
                  <a:pt x="5422900" y="0"/>
                </a:cubicBezTo>
              </a:path>
            </a:pathLst>
          </a:cu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orme libre 44"/>
          <p:cNvSpPr/>
          <p:nvPr/>
        </p:nvSpPr>
        <p:spPr>
          <a:xfrm>
            <a:off x="2870201" y="3835400"/>
            <a:ext cx="5346700" cy="482600"/>
          </a:xfrm>
          <a:custGeom>
            <a:avLst/>
            <a:gdLst>
              <a:gd name="connsiteX0" fmla="*/ 0 w 5422900"/>
              <a:gd name="connsiteY0" fmla="*/ 482600 h 482600"/>
              <a:gd name="connsiteX1" fmla="*/ 4305300 w 5422900"/>
              <a:gd name="connsiteY1" fmla="*/ 431800 h 482600"/>
              <a:gd name="connsiteX2" fmla="*/ 5422900 w 5422900"/>
              <a:gd name="connsiteY2" fmla="*/ 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22900" h="482600">
                <a:moveTo>
                  <a:pt x="0" y="482600"/>
                </a:moveTo>
                <a:lnTo>
                  <a:pt x="4305300" y="431800"/>
                </a:lnTo>
                <a:cubicBezTo>
                  <a:pt x="5209117" y="351367"/>
                  <a:pt x="5422900" y="0"/>
                  <a:pt x="5422900" y="0"/>
                </a:cubicBezTo>
              </a:path>
            </a:pathLst>
          </a:custGeom>
          <a:ln w="190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7790883" y="2956028"/>
            <a:ext cx="1022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Arctic</a:t>
            </a:r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2263068" y="2971348"/>
            <a:ext cx="157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Subtropical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7612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945776"/>
            <a:ext cx="4338853" cy="1336956"/>
          </a:xfrm>
        </p:spPr>
        <p:txBody>
          <a:bodyPr/>
          <a:lstStyle/>
          <a:p>
            <a:r>
              <a:rPr lang="fr-FR" dirty="0" err="1" smtClean="0"/>
              <a:t>Ocean</a:t>
            </a:r>
            <a:r>
              <a:rPr lang="fr-FR" dirty="0" smtClean="0"/>
              <a:t> circulation </a:t>
            </a:r>
            <a:r>
              <a:rPr lang="fr-FR" dirty="0" err="1" smtClean="0"/>
              <a:t>response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1651" y="3352799"/>
            <a:ext cx="3994920" cy="2362201"/>
          </a:xfrm>
        </p:spPr>
        <p:txBody>
          <a:bodyPr/>
          <a:lstStyle/>
          <a:p>
            <a:pPr marL="0" indent="0">
              <a:buNone/>
            </a:pPr>
            <a:r>
              <a:rPr lang="fr-FR" dirty="0" err="1" smtClean="0"/>
              <a:t>Weakening</a:t>
            </a:r>
            <a:r>
              <a:rPr lang="fr-FR" dirty="0" smtClean="0"/>
              <a:t> of </a:t>
            </a:r>
            <a:r>
              <a:rPr lang="fr-FR" dirty="0" err="1" smtClean="0"/>
              <a:t>barotropic</a:t>
            </a:r>
            <a:r>
              <a:rPr lang="fr-FR" dirty="0" smtClean="0"/>
              <a:t> and </a:t>
            </a:r>
            <a:r>
              <a:rPr lang="fr-FR" dirty="0" err="1" smtClean="0"/>
              <a:t>meridonal</a:t>
            </a:r>
            <a:r>
              <a:rPr lang="fr-FR" dirty="0" smtClean="0"/>
              <a:t> </a:t>
            </a:r>
            <a:r>
              <a:rPr lang="fr-FR" dirty="0" err="1" smtClean="0"/>
              <a:t>overturning</a:t>
            </a:r>
            <a:r>
              <a:rPr lang="fr-FR" dirty="0" smtClean="0"/>
              <a:t> circulation in the </a:t>
            </a:r>
            <a:r>
              <a:rPr lang="fr-FR" dirty="0" err="1" smtClean="0"/>
              <a:t>North</a:t>
            </a:r>
            <a:r>
              <a:rPr lang="fr-FR" dirty="0" smtClean="0"/>
              <a:t> Atlantic in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853" y="0"/>
            <a:ext cx="480514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652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318" y="158376"/>
            <a:ext cx="3956865" cy="1336956"/>
          </a:xfrm>
        </p:spPr>
        <p:txBody>
          <a:bodyPr/>
          <a:lstStyle/>
          <a:p>
            <a:r>
              <a:rPr lang="fr-FR" dirty="0" err="1" smtClean="0"/>
              <a:t>Barotropic</a:t>
            </a:r>
            <a:r>
              <a:rPr lang="fr-FR" dirty="0" smtClean="0"/>
              <a:t> </a:t>
            </a:r>
            <a:r>
              <a:rPr lang="fr-FR" dirty="0" err="1" smtClean="0"/>
              <a:t>response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1218" y="2303045"/>
            <a:ext cx="3956865" cy="3615155"/>
          </a:xfrm>
        </p:spPr>
        <p:txBody>
          <a:bodyPr/>
          <a:lstStyle/>
          <a:p>
            <a:r>
              <a:rPr lang="fr-FR" dirty="0" smtClean="0"/>
              <a:t>No </a:t>
            </a:r>
            <a:r>
              <a:rPr lang="fr-FR" dirty="0" err="1" smtClean="0"/>
              <a:t>clear</a:t>
            </a:r>
            <a:r>
              <a:rPr lang="fr-FR" dirty="0" smtClean="0"/>
              <a:t> change in the </a:t>
            </a:r>
            <a:r>
              <a:rPr lang="fr-FR" dirty="0" err="1" smtClean="0"/>
              <a:t>shape</a:t>
            </a:r>
            <a:r>
              <a:rPr lang="fr-FR" dirty="0" smtClean="0"/>
              <a:t> of the </a:t>
            </a:r>
            <a:r>
              <a:rPr lang="fr-FR" dirty="0" err="1" smtClean="0"/>
              <a:t>gyres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shape</a:t>
            </a:r>
            <a:r>
              <a:rPr lang="fr-FR" dirty="0" smtClean="0"/>
              <a:t> for the </a:t>
            </a:r>
            <a:r>
              <a:rPr lang="fr-FR" dirty="0" err="1" smtClean="0"/>
              <a:t>asymmetry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the </a:t>
            </a:r>
            <a:r>
              <a:rPr lang="fr-FR" dirty="0" err="1" smtClean="0"/>
              <a:t>gyres</a:t>
            </a:r>
            <a:r>
              <a:rPr lang="fr-FR" dirty="0" smtClean="0"/>
              <a:t> in the control simulations</a:t>
            </a:r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83" y="0"/>
            <a:ext cx="4803517" cy="69761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er 6"/>
          <p:cNvGrpSpPr/>
          <p:nvPr/>
        </p:nvGrpSpPr>
        <p:grpSpPr>
          <a:xfrm>
            <a:off x="118842" y="3290153"/>
            <a:ext cx="4107341" cy="3567847"/>
            <a:chOff x="731359" y="4160619"/>
            <a:chExt cx="3382614" cy="2653447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1359" y="4160619"/>
              <a:ext cx="3382614" cy="2265581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871059" y="6444734"/>
              <a:ext cx="30278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Rypina</a:t>
              </a:r>
              <a:r>
                <a:rPr lang="fr-FR" dirty="0" smtClean="0"/>
                <a:t> et al. 2011 </a:t>
              </a:r>
              <a:endParaRPr lang="fr-FR" dirty="0"/>
            </a:p>
          </p:txBody>
        </p:sp>
      </p:grpSp>
      <p:grpSp>
        <p:nvGrpSpPr>
          <p:cNvPr id="15" name="Grouper 14"/>
          <p:cNvGrpSpPr/>
          <p:nvPr/>
        </p:nvGrpSpPr>
        <p:grpSpPr>
          <a:xfrm>
            <a:off x="4892088" y="1085208"/>
            <a:ext cx="3794712" cy="4858392"/>
            <a:chOff x="4892088" y="1085208"/>
            <a:chExt cx="3794712" cy="4858392"/>
          </a:xfrm>
        </p:grpSpPr>
        <p:sp>
          <p:nvSpPr>
            <p:cNvPr id="8" name="Ellipse 7"/>
            <p:cNvSpPr/>
            <p:nvPr/>
          </p:nvSpPr>
          <p:spPr>
            <a:xfrm>
              <a:off x="4892088" y="1085208"/>
              <a:ext cx="1419812" cy="527692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7254288" y="1085208"/>
              <a:ext cx="1419812" cy="527692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4892088" y="3290153"/>
              <a:ext cx="1419812" cy="527692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7254288" y="3290153"/>
              <a:ext cx="1419812" cy="527692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4904788" y="5415908"/>
              <a:ext cx="1419812" cy="527692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7266988" y="5415908"/>
              <a:ext cx="1419812" cy="527692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22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675"/>
            <a:ext cx="4735702" cy="1555169"/>
          </a:xfrm>
        </p:spPr>
        <p:txBody>
          <a:bodyPr/>
          <a:lstStyle/>
          <a:p>
            <a:r>
              <a:rPr lang="fr-FR" sz="4000" dirty="0" err="1" smtClean="0"/>
              <a:t>Explanation</a:t>
            </a:r>
            <a:r>
              <a:rPr lang="fr-FR" sz="4000" dirty="0" smtClean="0"/>
              <a:t> for the AMOC </a:t>
            </a:r>
            <a:r>
              <a:rPr lang="fr-FR" sz="4000" dirty="0" err="1" smtClean="0"/>
              <a:t>spread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4566" y="2196145"/>
            <a:ext cx="4471136" cy="3641615"/>
          </a:xfrm>
        </p:spPr>
        <p:txBody>
          <a:bodyPr>
            <a:normAutofit/>
          </a:bodyPr>
          <a:lstStyle/>
          <a:p>
            <a:r>
              <a:rPr lang="fr-FR" dirty="0" smtClean="0"/>
              <a:t>AMOC </a:t>
            </a:r>
            <a:r>
              <a:rPr lang="fr-FR" dirty="0" err="1" smtClean="0"/>
              <a:t>weakening</a:t>
            </a:r>
            <a:r>
              <a:rPr lang="fr-FR" dirty="0" smtClean="0"/>
              <a:t> </a:t>
            </a:r>
            <a:r>
              <a:rPr lang="fr-FR" dirty="0" err="1" smtClean="0"/>
              <a:t>depends</a:t>
            </a:r>
            <a:r>
              <a:rPr lang="fr-FR" dirty="0" smtClean="0"/>
              <a:t> on the </a:t>
            </a:r>
            <a:r>
              <a:rPr lang="fr-FR" dirty="0" err="1" smtClean="0"/>
              <a:t>fresh</a:t>
            </a:r>
            <a:r>
              <a:rPr lang="fr-FR" dirty="0" smtClean="0"/>
              <a:t> water </a:t>
            </a:r>
            <a:r>
              <a:rPr lang="fr-FR" dirty="0" err="1" smtClean="0"/>
              <a:t>leakage</a:t>
            </a:r>
            <a:r>
              <a:rPr lang="fr-FR" dirty="0" smtClean="0"/>
              <a:t> </a:t>
            </a:r>
            <a:r>
              <a:rPr lang="fr-FR" dirty="0" err="1" smtClean="0"/>
              <a:t>intensity</a:t>
            </a:r>
            <a:endParaRPr lang="fr-FR" dirty="0" smtClean="0"/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157" y="0"/>
            <a:ext cx="438184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762157" y="3530600"/>
            <a:ext cx="4381843" cy="328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787900" y="177800"/>
            <a:ext cx="2438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rgbClr val="000000"/>
                </a:solidFill>
              </a:rPr>
              <a:t>a</a:t>
            </a:r>
            <a:r>
              <a:rPr lang="fr-FR" sz="1400" dirty="0" smtClean="0">
                <a:solidFill>
                  <a:srgbClr val="000000"/>
                </a:solidFill>
              </a:rPr>
              <a:t>) AMOC vs FW </a:t>
            </a:r>
            <a:r>
              <a:rPr lang="fr-FR" sz="1400" dirty="0" err="1" smtClean="0">
                <a:solidFill>
                  <a:srgbClr val="000000"/>
                </a:solidFill>
              </a:rPr>
              <a:t>leakage</a:t>
            </a:r>
            <a:endParaRPr lang="fr-FR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99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4566" y="2196145"/>
            <a:ext cx="4471136" cy="3641615"/>
          </a:xfrm>
        </p:spPr>
        <p:txBody>
          <a:bodyPr>
            <a:normAutofit/>
          </a:bodyPr>
          <a:lstStyle/>
          <a:p>
            <a:r>
              <a:rPr lang="fr-FR" dirty="0" smtClean="0"/>
              <a:t>AMOC </a:t>
            </a:r>
            <a:r>
              <a:rPr lang="fr-FR" dirty="0" err="1" smtClean="0"/>
              <a:t>weakening</a:t>
            </a:r>
            <a:r>
              <a:rPr lang="fr-FR" dirty="0" smtClean="0"/>
              <a:t> </a:t>
            </a:r>
            <a:r>
              <a:rPr lang="fr-FR" dirty="0" err="1" smtClean="0"/>
              <a:t>depends</a:t>
            </a:r>
            <a:r>
              <a:rPr lang="fr-FR" dirty="0" smtClean="0"/>
              <a:t> on the </a:t>
            </a:r>
            <a:r>
              <a:rPr lang="fr-FR" dirty="0" err="1" smtClean="0"/>
              <a:t>fresh</a:t>
            </a:r>
            <a:r>
              <a:rPr lang="fr-FR" dirty="0" smtClean="0"/>
              <a:t> water </a:t>
            </a:r>
            <a:r>
              <a:rPr lang="fr-FR" dirty="0" err="1" smtClean="0"/>
              <a:t>leakage</a:t>
            </a:r>
            <a:r>
              <a:rPr lang="fr-FR" dirty="0" smtClean="0"/>
              <a:t> </a:t>
            </a:r>
            <a:r>
              <a:rPr lang="fr-FR" dirty="0" err="1" smtClean="0"/>
              <a:t>intensity</a:t>
            </a:r>
            <a:endParaRPr lang="fr-FR" dirty="0" smtClean="0"/>
          </a:p>
          <a:p>
            <a:r>
              <a:rPr lang="fr-FR" dirty="0" smtClean="0"/>
              <a:t>This </a:t>
            </a:r>
            <a:r>
              <a:rPr lang="fr-FR" dirty="0" err="1" smtClean="0"/>
              <a:t>intensity</a:t>
            </a:r>
            <a:r>
              <a:rPr lang="fr-FR" dirty="0" smtClean="0"/>
              <a:t> </a:t>
            </a:r>
            <a:r>
              <a:rPr lang="fr-FR" dirty="0" err="1" smtClean="0"/>
              <a:t>depends</a:t>
            </a:r>
            <a:r>
              <a:rPr lang="fr-FR" dirty="0" smtClean="0"/>
              <a:t> on  the </a:t>
            </a:r>
            <a:r>
              <a:rPr lang="fr-FR" dirty="0" err="1" smtClean="0"/>
              <a:t>gyre</a:t>
            </a:r>
            <a:r>
              <a:rPr lang="fr-FR" dirty="0" smtClean="0"/>
              <a:t> </a:t>
            </a:r>
            <a:r>
              <a:rPr lang="fr-FR" dirty="0" err="1" smtClean="0"/>
              <a:t>asymmetry</a:t>
            </a:r>
            <a:r>
              <a:rPr lang="fr-FR" dirty="0" smtClean="0"/>
              <a:t> in control simulations (</a:t>
            </a:r>
            <a:r>
              <a:rPr lang="fr-FR" dirty="0" err="1" smtClean="0"/>
              <a:t>influencing</a:t>
            </a:r>
            <a:r>
              <a:rPr lang="fr-FR" dirty="0" smtClean="0"/>
              <a:t> the FW anomalies escape </a:t>
            </a:r>
            <a:r>
              <a:rPr lang="fr-FR" dirty="0" err="1" smtClean="0"/>
              <a:t>towards</a:t>
            </a:r>
            <a:r>
              <a:rPr lang="fr-FR" dirty="0" smtClean="0"/>
              <a:t> the subtropical </a:t>
            </a:r>
            <a:r>
              <a:rPr lang="fr-FR" dirty="0" err="1" smtClean="0"/>
              <a:t>gyre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157" y="0"/>
            <a:ext cx="438184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18675"/>
            <a:ext cx="4735702" cy="1555169"/>
          </a:xfrm>
        </p:spPr>
        <p:txBody>
          <a:bodyPr/>
          <a:lstStyle/>
          <a:p>
            <a:r>
              <a:rPr lang="fr-FR" sz="4000" dirty="0" err="1" smtClean="0"/>
              <a:t>Explanation</a:t>
            </a:r>
            <a:r>
              <a:rPr lang="fr-FR" sz="4000" dirty="0" smtClean="0"/>
              <a:t> for the AMOC </a:t>
            </a:r>
            <a:r>
              <a:rPr lang="fr-FR" sz="4000" dirty="0" err="1" smtClean="0"/>
              <a:t>spread</a:t>
            </a:r>
            <a:endParaRPr lang="fr-FR" sz="4000" dirty="0"/>
          </a:p>
        </p:txBody>
      </p:sp>
      <p:sp>
        <p:nvSpPr>
          <p:cNvPr id="2" name="Rectangle 1"/>
          <p:cNvSpPr/>
          <p:nvPr/>
        </p:nvSpPr>
        <p:spPr>
          <a:xfrm>
            <a:off x="4876800" y="3530600"/>
            <a:ext cx="33147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rgbClr val="000000"/>
                </a:solidFill>
              </a:rPr>
              <a:t>b) AMOC vs </a:t>
            </a:r>
            <a:r>
              <a:rPr lang="fr-FR" sz="1400" dirty="0" err="1" smtClean="0">
                <a:solidFill>
                  <a:srgbClr val="000000"/>
                </a:solidFill>
              </a:rPr>
              <a:t>gyres</a:t>
            </a:r>
            <a:r>
              <a:rPr lang="fr-FR" sz="1400" dirty="0" smtClean="0">
                <a:solidFill>
                  <a:srgbClr val="000000"/>
                </a:solidFill>
              </a:rPr>
              <a:t> </a:t>
            </a:r>
            <a:r>
              <a:rPr lang="fr-FR" sz="1400" dirty="0" err="1" smtClean="0">
                <a:solidFill>
                  <a:srgbClr val="000000"/>
                </a:solidFill>
              </a:rPr>
              <a:t>asymmetry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7900" y="177800"/>
            <a:ext cx="2438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rgbClr val="000000"/>
                </a:solidFill>
              </a:rPr>
              <a:t>a</a:t>
            </a:r>
            <a:r>
              <a:rPr lang="fr-FR" sz="1400" dirty="0" smtClean="0">
                <a:solidFill>
                  <a:srgbClr val="000000"/>
                </a:solidFill>
              </a:rPr>
              <a:t>) AMOC vs FW </a:t>
            </a:r>
            <a:r>
              <a:rPr lang="fr-FR" sz="1400" dirty="0" err="1" smtClean="0">
                <a:solidFill>
                  <a:srgbClr val="000000"/>
                </a:solidFill>
              </a:rPr>
              <a:t>leakage</a:t>
            </a:r>
            <a:endParaRPr lang="fr-FR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13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Summary</a:t>
            </a:r>
            <a:r>
              <a:rPr lang="fr-FR" dirty="0"/>
              <a:t> </a:t>
            </a:r>
            <a:r>
              <a:rPr lang="fr-FR" dirty="0" err="1"/>
              <a:t>scheme</a:t>
            </a:r>
            <a:r>
              <a:rPr lang="fr-FR" dirty="0"/>
              <a:t> </a:t>
            </a:r>
            <a:r>
              <a:rPr lang="fr-FR" dirty="0" smtClean="0"/>
              <a:t>for AMOC </a:t>
            </a:r>
            <a:r>
              <a:rPr lang="fr-FR" dirty="0" err="1" smtClean="0"/>
              <a:t>response</a:t>
            </a:r>
            <a:endParaRPr lang="fr-FR" dirty="0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-635064" y="1503150"/>
            <a:ext cx="8558651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661301" y="2971216"/>
            <a:ext cx="7930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er 22"/>
          <p:cNvGrpSpPr>
            <a:grpSpLocks noChangeAspect="1"/>
          </p:cNvGrpSpPr>
          <p:nvPr/>
        </p:nvGrpSpPr>
        <p:grpSpPr>
          <a:xfrm>
            <a:off x="5624142" y="2528439"/>
            <a:ext cx="221026" cy="442777"/>
            <a:chOff x="7791391" y="3056086"/>
            <a:chExt cx="317526" cy="474745"/>
          </a:xfrm>
        </p:grpSpPr>
        <p:sp>
          <p:nvSpPr>
            <p:cNvPr id="24" name="Forme libre 23"/>
            <p:cNvSpPr/>
            <p:nvPr/>
          </p:nvSpPr>
          <p:spPr>
            <a:xfrm>
              <a:off x="7791391" y="3200086"/>
              <a:ext cx="317526" cy="330745"/>
            </a:xfrm>
            <a:custGeom>
              <a:avLst/>
              <a:gdLst>
                <a:gd name="connsiteX0" fmla="*/ 105825 w 317526"/>
                <a:gd name="connsiteY0" fmla="*/ 0 h 330745"/>
                <a:gd name="connsiteX1" fmla="*/ 277792 w 317526"/>
                <a:gd name="connsiteY1" fmla="*/ 132298 h 330745"/>
                <a:gd name="connsiteX2" fmla="*/ 26456 w 317526"/>
                <a:gd name="connsiteY2" fmla="*/ 185217 h 330745"/>
                <a:gd name="connsiteX3" fmla="*/ 317477 w 317526"/>
                <a:gd name="connsiteY3" fmla="*/ 277826 h 330745"/>
                <a:gd name="connsiteX4" fmla="*/ 0 w 317526"/>
                <a:gd name="connsiteY4" fmla="*/ 330745 h 33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526" h="330745">
                  <a:moveTo>
                    <a:pt x="105825" y="0"/>
                  </a:moveTo>
                  <a:cubicBezTo>
                    <a:pt x="198422" y="50714"/>
                    <a:pt x="291020" y="101429"/>
                    <a:pt x="277792" y="132298"/>
                  </a:cubicBezTo>
                  <a:cubicBezTo>
                    <a:pt x="264564" y="163167"/>
                    <a:pt x="19842" y="160962"/>
                    <a:pt x="26456" y="185217"/>
                  </a:cubicBezTo>
                  <a:cubicBezTo>
                    <a:pt x="33070" y="209472"/>
                    <a:pt x="321886" y="253571"/>
                    <a:pt x="317477" y="277826"/>
                  </a:cubicBezTo>
                  <a:cubicBezTo>
                    <a:pt x="313068" y="302081"/>
                    <a:pt x="0" y="330745"/>
                    <a:pt x="0" y="330745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5" name="Connecteur droit avec flèche 24"/>
            <p:cNvCxnSpPr/>
            <p:nvPr/>
          </p:nvCxnSpPr>
          <p:spPr>
            <a:xfrm flipV="1">
              <a:off x="7923698" y="3056086"/>
              <a:ext cx="0" cy="14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er 28"/>
          <p:cNvGrpSpPr>
            <a:grpSpLocks noChangeAspect="1"/>
          </p:cNvGrpSpPr>
          <p:nvPr/>
        </p:nvGrpSpPr>
        <p:grpSpPr>
          <a:xfrm>
            <a:off x="5908822" y="2519747"/>
            <a:ext cx="221026" cy="442777"/>
            <a:chOff x="7791391" y="3056086"/>
            <a:chExt cx="317526" cy="474745"/>
          </a:xfrm>
        </p:grpSpPr>
        <p:sp>
          <p:nvSpPr>
            <p:cNvPr id="30" name="Forme libre 29"/>
            <p:cNvSpPr/>
            <p:nvPr/>
          </p:nvSpPr>
          <p:spPr>
            <a:xfrm>
              <a:off x="7791391" y="3200086"/>
              <a:ext cx="317526" cy="330745"/>
            </a:xfrm>
            <a:custGeom>
              <a:avLst/>
              <a:gdLst>
                <a:gd name="connsiteX0" fmla="*/ 105825 w 317526"/>
                <a:gd name="connsiteY0" fmla="*/ 0 h 330745"/>
                <a:gd name="connsiteX1" fmla="*/ 277792 w 317526"/>
                <a:gd name="connsiteY1" fmla="*/ 132298 h 330745"/>
                <a:gd name="connsiteX2" fmla="*/ 26456 w 317526"/>
                <a:gd name="connsiteY2" fmla="*/ 185217 h 330745"/>
                <a:gd name="connsiteX3" fmla="*/ 317477 w 317526"/>
                <a:gd name="connsiteY3" fmla="*/ 277826 h 330745"/>
                <a:gd name="connsiteX4" fmla="*/ 0 w 317526"/>
                <a:gd name="connsiteY4" fmla="*/ 330745 h 33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526" h="330745">
                  <a:moveTo>
                    <a:pt x="105825" y="0"/>
                  </a:moveTo>
                  <a:cubicBezTo>
                    <a:pt x="198422" y="50714"/>
                    <a:pt x="291020" y="101429"/>
                    <a:pt x="277792" y="132298"/>
                  </a:cubicBezTo>
                  <a:cubicBezTo>
                    <a:pt x="264564" y="163167"/>
                    <a:pt x="19842" y="160962"/>
                    <a:pt x="26456" y="185217"/>
                  </a:cubicBezTo>
                  <a:cubicBezTo>
                    <a:pt x="33070" y="209472"/>
                    <a:pt x="321886" y="253571"/>
                    <a:pt x="317477" y="277826"/>
                  </a:cubicBezTo>
                  <a:cubicBezTo>
                    <a:pt x="313068" y="302081"/>
                    <a:pt x="0" y="330745"/>
                    <a:pt x="0" y="330745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1" name="Connecteur droit avec flèche 30"/>
            <p:cNvCxnSpPr/>
            <p:nvPr/>
          </p:nvCxnSpPr>
          <p:spPr>
            <a:xfrm flipV="1">
              <a:off x="7923698" y="3056086"/>
              <a:ext cx="0" cy="14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er 31"/>
          <p:cNvGrpSpPr>
            <a:grpSpLocks noChangeAspect="1"/>
          </p:cNvGrpSpPr>
          <p:nvPr/>
        </p:nvGrpSpPr>
        <p:grpSpPr>
          <a:xfrm>
            <a:off x="6206730" y="2511056"/>
            <a:ext cx="221026" cy="442777"/>
            <a:chOff x="7791391" y="3056086"/>
            <a:chExt cx="317526" cy="474745"/>
          </a:xfrm>
        </p:grpSpPr>
        <p:sp>
          <p:nvSpPr>
            <p:cNvPr id="33" name="Forme libre 32"/>
            <p:cNvSpPr/>
            <p:nvPr/>
          </p:nvSpPr>
          <p:spPr>
            <a:xfrm>
              <a:off x="7791391" y="3200086"/>
              <a:ext cx="317526" cy="330745"/>
            </a:xfrm>
            <a:custGeom>
              <a:avLst/>
              <a:gdLst>
                <a:gd name="connsiteX0" fmla="*/ 105825 w 317526"/>
                <a:gd name="connsiteY0" fmla="*/ 0 h 330745"/>
                <a:gd name="connsiteX1" fmla="*/ 277792 w 317526"/>
                <a:gd name="connsiteY1" fmla="*/ 132298 h 330745"/>
                <a:gd name="connsiteX2" fmla="*/ 26456 w 317526"/>
                <a:gd name="connsiteY2" fmla="*/ 185217 h 330745"/>
                <a:gd name="connsiteX3" fmla="*/ 317477 w 317526"/>
                <a:gd name="connsiteY3" fmla="*/ 277826 h 330745"/>
                <a:gd name="connsiteX4" fmla="*/ 0 w 317526"/>
                <a:gd name="connsiteY4" fmla="*/ 330745 h 33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526" h="330745">
                  <a:moveTo>
                    <a:pt x="105825" y="0"/>
                  </a:moveTo>
                  <a:cubicBezTo>
                    <a:pt x="198422" y="50714"/>
                    <a:pt x="291020" y="101429"/>
                    <a:pt x="277792" y="132298"/>
                  </a:cubicBezTo>
                  <a:cubicBezTo>
                    <a:pt x="264564" y="163167"/>
                    <a:pt x="19842" y="160962"/>
                    <a:pt x="26456" y="185217"/>
                  </a:cubicBezTo>
                  <a:cubicBezTo>
                    <a:pt x="33070" y="209472"/>
                    <a:pt x="321886" y="253571"/>
                    <a:pt x="317477" y="277826"/>
                  </a:cubicBezTo>
                  <a:cubicBezTo>
                    <a:pt x="313068" y="302081"/>
                    <a:pt x="0" y="330745"/>
                    <a:pt x="0" y="330745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 flipV="1">
              <a:off x="7923698" y="3056086"/>
              <a:ext cx="0" cy="14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er 34"/>
          <p:cNvGrpSpPr>
            <a:grpSpLocks noChangeAspect="1"/>
          </p:cNvGrpSpPr>
          <p:nvPr/>
        </p:nvGrpSpPr>
        <p:grpSpPr>
          <a:xfrm>
            <a:off x="6996686" y="2499860"/>
            <a:ext cx="221026" cy="442777"/>
            <a:chOff x="7791391" y="3056086"/>
            <a:chExt cx="317526" cy="474745"/>
          </a:xfrm>
        </p:grpSpPr>
        <p:sp>
          <p:nvSpPr>
            <p:cNvPr id="36" name="Forme libre 35"/>
            <p:cNvSpPr/>
            <p:nvPr/>
          </p:nvSpPr>
          <p:spPr>
            <a:xfrm>
              <a:off x="7791391" y="3200086"/>
              <a:ext cx="317526" cy="330745"/>
            </a:xfrm>
            <a:custGeom>
              <a:avLst/>
              <a:gdLst>
                <a:gd name="connsiteX0" fmla="*/ 105825 w 317526"/>
                <a:gd name="connsiteY0" fmla="*/ 0 h 330745"/>
                <a:gd name="connsiteX1" fmla="*/ 277792 w 317526"/>
                <a:gd name="connsiteY1" fmla="*/ 132298 h 330745"/>
                <a:gd name="connsiteX2" fmla="*/ 26456 w 317526"/>
                <a:gd name="connsiteY2" fmla="*/ 185217 h 330745"/>
                <a:gd name="connsiteX3" fmla="*/ 317477 w 317526"/>
                <a:gd name="connsiteY3" fmla="*/ 277826 h 330745"/>
                <a:gd name="connsiteX4" fmla="*/ 0 w 317526"/>
                <a:gd name="connsiteY4" fmla="*/ 330745 h 33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526" h="330745">
                  <a:moveTo>
                    <a:pt x="105825" y="0"/>
                  </a:moveTo>
                  <a:cubicBezTo>
                    <a:pt x="198422" y="50714"/>
                    <a:pt x="291020" y="101429"/>
                    <a:pt x="277792" y="132298"/>
                  </a:cubicBezTo>
                  <a:cubicBezTo>
                    <a:pt x="264564" y="163167"/>
                    <a:pt x="19842" y="160962"/>
                    <a:pt x="26456" y="185217"/>
                  </a:cubicBezTo>
                  <a:cubicBezTo>
                    <a:pt x="33070" y="209472"/>
                    <a:pt x="321886" y="253571"/>
                    <a:pt x="317477" y="277826"/>
                  </a:cubicBezTo>
                  <a:cubicBezTo>
                    <a:pt x="313068" y="302081"/>
                    <a:pt x="0" y="330745"/>
                    <a:pt x="0" y="330745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7" name="Connecteur droit avec flèche 36"/>
            <p:cNvCxnSpPr/>
            <p:nvPr/>
          </p:nvCxnSpPr>
          <p:spPr>
            <a:xfrm flipV="1">
              <a:off x="7923698" y="3056086"/>
              <a:ext cx="0" cy="14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er 37"/>
          <p:cNvGrpSpPr>
            <a:grpSpLocks noChangeAspect="1"/>
          </p:cNvGrpSpPr>
          <p:nvPr/>
        </p:nvGrpSpPr>
        <p:grpSpPr>
          <a:xfrm>
            <a:off x="7281366" y="2491169"/>
            <a:ext cx="221026" cy="442777"/>
            <a:chOff x="7791391" y="3056086"/>
            <a:chExt cx="317526" cy="474745"/>
          </a:xfrm>
        </p:grpSpPr>
        <p:sp>
          <p:nvSpPr>
            <p:cNvPr id="39" name="Forme libre 38"/>
            <p:cNvSpPr/>
            <p:nvPr/>
          </p:nvSpPr>
          <p:spPr>
            <a:xfrm>
              <a:off x="7791391" y="3200086"/>
              <a:ext cx="317526" cy="330745"/>
            </a:xfrm>
            <a:custGeom>
              <a:avLst/>
              <a:gdLst>
                <a:gd name="connsiteX0" fmla="*/ 105825 w 317526"/>
                <a:gd name="connsiteY0" fmla="*/ 0 h 330745"/>
                <a:gd name="connsiteX1" fmla="*/ 277792 w 317526"/>
                <a:gd name="connsiteY1" fmla="*/ 132298 h 330745"/>
                <a:gd name="connsiteX2" fmla="*/ 26456 w 317526"/>
                <a:gd name="connsiteY2" fmla="*/ 185217 h 330745"/>
                <a:gd name="connsiteX3" fmla="*/ 317477 w 317526"/>
                <a:gd name="connsiteY3" fmla="*/ 277826 h 330745"/>
                <a:gd name="connsiteX4" fmla="*/ 0 w 317526"/>
                <a:gd name="connsiteY4" fmla="*/ 330745 h 33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526" h="330745">
                  <a:moveTo>
                    <a:pt x="105825" y="0"/>
                  </a:moveTo>
                  <a:cubicBezTo>
                    <a:pt x="198422" y="50714"/>
                    <a:pt x="291020" y="101429"/>
                    <a:pt x="277792" y="132298"/>
                  </a:cubicBezTo>
                  <a:cubicBezTo>
                    <a:pt x="264564" y="163167"/>
                    <a:pt x="19842" y="160962"/>
                    <a:pt x="26456" y="185217"/>
                  </a:cubicBezTo>
                  <a:cubicBezTo>
                    <a:pt x="33070" y="209472"/>
                    <a:pt x="321886" y="253571"/>
                    <a:pt x="317477" y="277826"/>
                  </a:cubicBezTo>
                  <a:cubicBezTo>
                    <a:pt x="313068" y="302081"/>
                    <a:pt x="0" y="330745"/>
                    <a:pt x="0" y="330745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0" name="Connecteur droit avec flèche 39"/>
            <p:cNvCxnSpPr/>
            <p:nvPr/>
          </p:nvCxnSpPr>
          <p:spPr>
            <a:xfrm flipV="1">
              <a:off x="7923698" y="3056086"/>
              <a:ext cx="0" cy="14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r 40"/>
          <p:cNvGrpSpPr>
            <a:grpSpLocks noChangeAspect="1"/>
          </p:cNvGrpSpPr>
          <p:nvPr/>
        </p:nvGrpSpPr>
        <p:grpSpPr>
          <a:xfrm>
            <a:off x="7579274" y="2482477"/>
            <a:ext cx="221026" cy="442777"/>
            <a:chOff x="7791391" y="3056086"/>
            <a:chExt cx="317526" cy="474745"/>
          </a:xfrm>
        </p:grpSpPr>
        <p:sp>
          <p:nvSpPr>
            <p:cNvPr id="42" name="Forme libre 41"/>
            <p:cNvSpPr/>
            <p:nvPr/>
          </p:nvSpPr>
          <p:spPr>
            <a:xfrm>
              <a:off x="7791391" y="3200086"/>
              <a:ext cx="317526" cy="330745"/>
            </a:xfrm>
            <a:custGeom>
              <a:avLst/>
              <a:gdLst>
                <a:gd name="connsiteX0" fmla="*/ 105825 w 317526"/>
                <a:gd name="connsiteY0" fmla="*/ 0 h 330745"/>
                <a:gd name="connsiteX1" fmla="*/ 277792 w 317526"/>
                <a:gd name="connsiteY1" fmla="*/ 132298 h 330745"/>
                <a:gd name="connsiteX2" fmla="*/ 26456 w 317526"/>
                <a:gd name="connsiteY2" fmla="*/ 185217 h 330745"/>
                <a:gd name="connsiteX3" fmla="*/ 317477 w 317526"/>
                <a:gd name="connsiteY3" fmla="*/ 277826 h 330745"/>
                <a:gd name="connsiteX4" fmla="*/ 0 w 317526"/>
                <a:gd name="connsiteY4" fmla="*/ 330745 h 33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526" h="330745">
                  <a:moveTo>
                    <a:pt x="105825" y="0"/>
                  </a:moveTo>
                  <a:cubicBezTo>
                    <a:pt x="198422" y="50714"/>
                    <a:pt x="291020" y="101429"/>
                    <a:pt x="277792" y="132298"/>
                  </a:cubicBezTo>
                  <a:cubicBezTo>
                    <a:pt x="264564" y="163167"/>
                    <a:pt x="19842" y="160962"/>
                    <a:pt x="26456" y="185217"/>
                  </a:cubicBezTo>
                  <a:cubicBezTo>
                    <a:pt x="33070" y="209472"/>
                    <a:pt x="321886" y="253571"/>
                    <a:pt x="317477" y="277826"/>
                  </a:cubicBezTo>
                  <a:cubicBezTo>
                    <a:pt x="313068" y="302081"/>
                    <a:pt x="0" y="330745"/>
                    <a:pt x="0" y="330745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3" name="Connecteur droit avec flèche 42"/>
            <p:cNvCxnSpPr/>
            <p:nvPr/>
          </p:nvCxnSpPr>
          <p:spPr>
            <a:xfrm flipV="1">
              <a:off x="7923698" y="3056086"/>
              <a:ext cx="0" cy="14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r 4"/>
          <p:cNvGrpSpPr/>
          <p:nvPr/>
        </p:nvGrpSpPr>
        <p:grpSpPr>
          <a:xfrm>
            <a:off x="1402081" y="3347502"/>
            <a:ext cx="6254806" cy="2164567"/>
            <a:chOff x="1402081" y="3347502"/>
            <a:chExt cx="6254806" cy="2164567"/>
          </a:xfrm>
        </p:grpSpPr>
        <p:cxnSp>
          <p:nvCxnSpPr>
            <p:cNvPr id="17" name="Connecteur droit avec flèche 16"/>
            <p:cNvCxnSpPr/>
            <p:nvPr/>
          </p:nvCxnSpPr>
          <p:spPr>
            <a:xfrm flipV="1">
              <a:off x="1402081" y="3347502"/>
              <a:ext cx="4285939" cy="36160"/>
            </a:xfrm>
            <a:prstGeom prst="straightConnector1">
              <a:avLst/>
            </a:prstGeom>
            <a:ln w="1524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>
            <a:xfrm>
              <a:off x="6175522" y="3347502"/>
              <a:ext cx="0" cy="2164567"/>
            </a:xfrm>
            <a:prstGeom prst="straightConnector1">
              <a:avLst/>
            </a:prstGeom>
            <a:ln w="762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/>
            <p:cNvCxnSpPr/>
            <p:nvPr/>
          </p:nvCxnSpPr>
          <p:spPr>
            <a:xfrm>
              <a:off x="7355483" y="3347502"/>
              <a:ext cx="0" cy="2164567"/>
            </a:xfrm>
            <a:prstGeom prst="straightConnector1">
              <a:avLst/>
            </a:prstGeom>
            <a:ln w="762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avec flèche 52"/>
            <p:cNvCxnSpPr/>
            <p:nvPr/>
          </p:nvCxnSpPr>
          <p:spPr>
            <a:xfrm>
              <a:off x="3278350" y="3374974"/>
              <a:ext cx="4378537" cy="0"/>
            </a:xfrm>
            <a:prstGeom prst="straightConnector1">
              <a:avLst/>
            </a:prstGeom>
            <a:ln w="117475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avec flèche 53"/>
            <p:cNvCxnSpPr/>
            <p:nvPr/>
          </p:nvCxnSpPr>
          <p:spPr>
            <a:xfrm flipH="1">
              <a:off x="1891609" y="5512069"/>
              <a:ext cx="5498219" cy="0"/>
            </a:xfrm>
            <a:prstGeom prst="straightConnector1">
              <a:avLst/>
            </a:prstGeom>
            <a:ln w="1524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ZoneTexte 61"/>
          <p:cNvSpPr txBox="1"/>
          <p:nvPr/>
        </p:nvSpPr>
        <p:spPr>
          <a:xfrm>
            <a:off x="5383619" y="2113144"/>
            <a:ext cx="157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Subpolar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6765509" y="2116324"/>
            <a:ext cx="157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Nordic</a:t>
            </a:r>
            <a:r>
              <a:rPr lang="fr-FR" dirty="0" smtClean="0"/>
              <a:t> </a:t>
            </a:r>
            <a:r>
              <a:rPr lang="fr-FR" dirty="0" err="1" smtClean="0"/>
              <a:t>Seas</a:t>
            </a:r>
            <a:endParaRPr lang="fr-FR" dirty="0"/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935" y="1223749"/>
            <a:ext cx="829548" cy="979327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>
            <a:off x="5434548" y="3006753"/>
            <a:ext cx="1283137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3549803" y="3006753"/>
            <a:ext cx="1283137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3549803" y="2150415"/>
            <a:ext cx="157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Subtropical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0165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Summary</a:t>
            </a:r>
            <a:r>
              <a:rPr lang="fr-FR" dirty="0"/>
              <a:t> </a:t>
            </a:r>
            <a:r>
              <a:rPr lang="fr-FR" dirty="0" err="1"/>
              <a:t>scheme</a:t>
            </a:r>
            <a:r>
              <a:rPr lang="fr-FR" dirty="0"/>
              <a:t> </a:t>
            </a:r>
            <a:r>
              <a:rPr lang="fr-FR" dirty="0" smtClean="0"/>
              <a:t>for AMOC </a:t>
            </a:r>
            <a:r>
              <a:rPr lang="fr-FR" dirty="0" err="1" smtClean="0"/>
              <a:t>response</a:t>
            </a:r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661301" y="2971216"/>
            <a:ext cx="7930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er 2"/>
          <p:cNvGrpSpPr/>
          <p:nvPr/>
        </p:nvGrpSpPr>
        <p:grpSpPr>
          <a:xfrm>
            <a:off x="5763843" y="2638057"/>
            <a:ext cx="539999" cy="323997"/>
            <a:chOff x="5624142" y="2511056"/>
            <a:chExt cx="803614" cy="460160"/>
          </a:xfrm>
        </p:grpSpPr>
        <p:grpSp>
          <p:nvGrpSpPr>
            <p:cNvPr id="23" name="Grouper 22"/>
            <p:cNvGrpSpPr>
              <a:grpSpLocks noChangeAspect="1"/>
            </p:cNvGrpSpPr>
            <p:nvPr/>
          </p:nvGrpSpPr>
          <p:grpSpPr>
            <a:xfrm>
              <a:off x="5624142" y="2528439"/>
              <a:ext cx="221026" cy="442777"/>
              <a:chOff x="7791391" y="3056086"/>
              <a:chExt cx="317526" cy="474745"/>
            </a:xfrm>
          </p:grpSpPr>
          <p:sp>
            <p:nvSpPr>
              <p:cNvPr id="24" name="Forme libre 23"/>
              <p:cNvSpPr/>
              <p:nvPr/>
            </p:nvSpPr>
            <p:spPr>
              <a:xfrm>
                <a:off x="7791391" y="3200086"/>
                <a:ext cx="317526" cy="330745"/>
              </a:xfrm>
              <a:custGeom>
                <a:avLst/>
                <a:gdLst>
                  <a:gd name="connsiteX0" fmla="*/ 105825 w 317526"/>
                  <a:gd name="connsiteY0" fmla="*/ 0 h 330745"/>
                  <a:gd name="connsiteX1" fmla="*/ 277792 w 317526"/>
                  <a:gd name="connsiteY1" fmla="*/ 132298 h 330745"/>
                  <a:gd name="connsiteX2" fmla="*/ 26456 w 317526"/>
                  <a:gd name="connsiteY2" fmla="*/ 185217 h 330745"/>
                  <a:gd name="connsiteX3" fmla="*/ 317477 w 317526"/>
                  <a:gd name="connsiteY3" fmla="*/ 277826 h 330745"/>
                  <a:gd name="connsiteX4" fmla="*/ 0 w 317526"/>
                  <a:gd name="connsiteY4" fmla="*/ 330745 h 330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526" h="330745">
                    <a:moveTo>
                      <a:pt x="105825" y="0"/>
                    </a:moveTo>
                    <a:cubicBezTo>
                      <a:pt x="198422" y="50714"/>
                      <a:pt x="291020" y="101429"/>
                      <a:pt x="277792" y="132298"/>
                    </a:cubicBezTo>
                    <a:cubicBezTo>
                      <a:pt x="264564" y="163167"/>
                      <a:pt x="19842" y="160962"/>
                      <a:pt x="26456" y="185217"/>
                    </a:cubicBezTo>
                    <a:cubicBezTo>
                      <a:pt x="33070" y="209472"/>
                      <a:pt x="321886" y="253571"/>
                      <a:pt x="317477" y="277826"/>
                    </a:cubicBezTo>
                    <a:cubicBezTo>
                      <a:pt x="313068" y="302081"/>
                      <a:pt x="0" y="330745"/>
                      <a:pt x="0" y="330745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5" name="Connecteur droit avec flèche 24"/>
              <p:cNvCxnSpPr/>
              <p:nvPr/>
            </p:nvCxnSpPr>
            <p:spPr>
              <a:xfrm flipV="1">
                <a:off x="7923698" y="3056086"/>
                <a:ext cx="0" cy="144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er 28"/>
            <p:cNvGrpSpPr>
              <a:grpSpLocks noChangeAspect="1"/>
            </p:cNvGrpSpPr>
            <p:nvPr/>
          </p:nvGrpSpPr>
          <p:grpSpPr>
            <a:xfrm>
              <a:off x="5908822" y="2519747"/>
              <a:ext cx="221026" cy="442777"/>
              <a:chOff x="7791391" y="3056086"/>
              <a:chExt cx="317526" cy="474745"/>
            </a:xfrm>
          </p:grpSpPr>
          <p:sp>
            <p:nvSpPr>
              <p:cNvPr id="30" name="Forme libre 29"/>
              <p:cNvSpPr/>
              <p:nvPr/>
            </p:nvSpPr>
            <p:spPr>
              <a:xfrm>
                <a:off x="7791391" y="3200086"/>
                <a:ext cx="317526" cy="330745"/>
              </a:xfrm>
              <a:custGeom>
                <a:avLst/>
                <a:gdLst>
                  <a:gd name="connsiteX0" fmla="*/ 105825 w 317526"/>
                  <a:gd name="connsiteY0" fmla="*/ 0 h 330745"/>
                  <a:gd name="connsiteX1" fmla="*/ 277792 w 317526"/>
                  <a:gd name="connsiteY1" fmla="*/ 132298 h 330745"/>
                  <a:gd name="connsiteX2" fmla="*/ 26456 w 317526"/>
                  <a:gd name="connsiteY2" fmla="*/ 185217 h 330745"/>
                  <a:gd name="connsiteX3" fmla="*/ 317477 w 317526"/>
                  <a:gd name="connsiteY3" fmla="*/ 277826 h 330745"/>
                  <a:gd name="connsiteX4" fmla="*/ 0 w 317526"/>
                  <a:gd name="connsiteY4" fmla="*/ 330745 h 330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526" h="330745">
                    <a:moveTo>
                      <a:pt x="105825" y="0"/>
                    </a:moveTo>
                    <a:cubicBezTo>
                      <a:pt x="198422" y="50714"/>
                      <a:pt x="291020" y="101429"/>
                      <a:pt x="277792" y="132298"/>
                    </a:cubicBezTo>
                    <a:cubicBezTo>
                      <a:pt x="264564" y="163167"/>
                      <a:pt x="19842" y="160962"/>
                      <a:pt x="26456" y="185217"/>
                    </a:cubicBezTo>
                    <a:cubicBezTo>
                      <a:pt x="33070" y="209472"/>
                      <a:pt x="321886" y="253571"/>
                      <a:pt x="317477" y="277826"/>
                    </a:cubicBezTo>
                    <a:cubicBezTo>
                      <a:pt x="313068" y="302081"/>
                      <a:pt x="0" y="330745"/>
                      <a:pt x="0" y="330745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1" name="Connecteur droit avec flèche 30"/>
              <p:cNvCxnSpPr/>
              <p:nvPr/>
            </p:nvCxnSpPr>
            <p:spPr>
              <a:xfrm flipV="1">
                <a:off x="7923698" y="3056086"/>
                <a:ext cx="0" cy="144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er 31"/>
            <p:cNvGrpSpPr>
              <a:grpSpLocks noChangeAspect="1"/>
            </p:cNvGrpSpPr>
            <p:nvPr/>
          </p:nvGrpSpPr>
          <p:grpSpPr>
            <a:xfrm>
              <a:off x="6206730" y="2511056"/>
              <a:ext cx="221026" cy="442777"/>
              <a:chOff x="7791391" y="3056086"/>
              <a:chExt cx="317526" cy="474745"/>
            </a:xfrm>
          </p:grpSpPr>
          <p:sp>
            <p:nvSpPr>
              <p:cNvPr id="33" name="Forme libre 32"/>
              <p:cNvSpPr/>
              <p:nvPr/>
            </p:nvSpPr>
            <p:spPr>
              <a:xfrm>
                <a:off x="7791391" y="3200086"/>
                <a:ext cx="317526" cy="330745"/>
              </a:xfrm>
              <a:custGeom>
                <a:avLst/>
                <a:gdLst>
                  <a:gd name="connsiteX0" fmla="*/ 105825 w 317526"/>
                  <a:gd name="connsiteY0" fmla="*/ 0 h 330745"/>
                  <a:gd name="connsiteX1" fmla="*/ 277792 w 317526"/>
                  <a:gd name="connsiteY1" fmla="*/ 132298 h 330745"/>
                  <a:gd name="connsiteX2" fmla="*/ 26456 w 317526"/>
                  <a:gd name="connsiteY2" fmla="*/ 185217 h 330745"/>
                  <a:gd name="connsiteX3" fmla="*/ 317477 w 317526"/>
                  <a:gd name="connsiteY3" fmla="*/ 277826 h 330745"/>
                  <a:gd name="connsiteX4" fmla="*/ 0 w 317526"/>
                  <a:gd name="connsiteY4" fmla="*/ 330745 h 330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526" h="330745">
                    <a:moveTo>
                      <a:pt x="105825" y="0"/>
                    </a:moveTo>
                    <a:cubicBezTo>
                      <a:pt x="198422" y="50714"/>
                      <a:pt x="291020" y="101429"/>
                      <a:pt x="277792" y="132298"/>
                    </a:cubicBezTo>
                    <a:cubicBezTo>
                      <a:pt x="264564" y="163167"/>
                      <a:pt x="19842" y="160962"/>
                      <a:pt x="26456" y="185217"/>
                    </a:cubicBezTo>
                    <a:cubicBezTo>
                      <a:pt x="33070" y="209472"/>
                      <a:pt x="321886" y="253571"/>
                      <a:pt x="317477" y="277826"/>
                    </a:cubicBezTo>
                    <a:cubicBezTo>
                      <a:pt x="313068" y="302081"/>
                      <a:pt x="0" y="330745"/>
                      <a:pt x="0" y="330745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4" name="Connecteur droit avec flèche 33"/>
              <p:cNvCxnSpPr/>
              <p:nvPr/>
            </p:nvCxnSpPr>
            <p:spPr>
              <a:xfrm flipV="1">
                <a:off x="7923698" y="3056086"/>
                <a:ext cx="0" cy="144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er 34"/>
          <p:cNvGrpSpPr>
            <a:grpSpLocks noChangeAspect="1"/>
          </p:cNvGrpSpPr>
          <p:nvPr/>
        </p:nvGrpSpPr>
        <p:grpSpPr>
          <a:xfrm>
            <a:off x="6996686" y="2499860"/>
            <a:ext cx="221026" cy="442777"/>
            <a:chOff x="7791391" y="3056086"/>
            <a:chExt cx="317526" cy="474745"/>
          </a:xfrm>
        </p:grpSpPr>
        <p:sp>
          <p:nvSpPr>
            <p:cNvPr id="36" name="Forme libre 35"/>
            <p:cNvSpPr/>
            <p:nvPr/>
          </p:nvSpPr>
          <p:spPr>
            <a:xfrm>
              <a:off x="7791391" y="3200086"/>
              <a:ext cx="317526" cy="330745"/>
            </a:xfrm>
            <a:custGeom>
              <a:avLst/>
              <a:gdLst>
                <a:gd name="connsiteX0" fmla="*/ 105825 w 317526"/>
                <a:gd name="connsiteY0" fmla="*/ 0 h 330745"/>
                <a:gd name="connsiteX1" fmla="*/ 277792 w 317526"/>
                <a:gd name="connsiteY1" fmla="*/ 132298 h 330745"/>
                <a:gd name="connsiteX2" fmla="*/ 26456 w 317526"/>
                <a:gd name="connsiteY2" fmla="*/ 185217 h 330745"/>
                <a:gd name="connsiteX3" fmla="*/ 317477 w 317526"/>
                <a:gd name="connsiteY3" fmla="*/ 277826 h 330745"/>
                <a:gd name="connsiteX4" fmla="*/ 0 w 317526"/>
                <a:gd name="connsiteY4" fmla="*/ 330745 h 33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526" h="330745">
                  <a:moveTo>
                    <a:pt x="105825" y="0"/>
                  </a:moveTo>
                  <a:cubicBezTo>
                    <a:pt x="198422" y="50714"/>
                    <a:pt x="291020" y="101429"/>
                    <a:pt x="277792" y="132298"/>
                  </a:cubicBezTo>
                  <a:cubicBezTo>
                    <a:pt x="264564" y="163167"/>
                    <a:pt x="19842" y="160962"/>
                    <a:pt x="26456" y="185217"/>
                  </a:cubicBezTo>
                  <a:cubicBezTo>
                    <a:pt x="33070" y="209472"/>
                    <a:pt x="321886" y="253571"/>
                    <a:pt x="317477" y="277826"/>
                  </a:cubicBezTo>
                  <a:cubicBezTo>
                    <a:pt x="313068" y="302081"/>
                    <a:pt x="0" y="330745"/>
                    <a:pt x="0" y="330745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7" name="Connecteur droit avec flèche 36"/>
            <p:cNvCxnSpPr/>
            <p:nvPr/>
          </p:nvCxnSpPr>
          <p:spPr>
            <a:xfrm flipV="1">
              <a:off x="7923698" y="3056086"/>
              <a:ext cx="0" cy="14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er 37"/>
          <p:cNvGrpSpPr>
            <a:grpSpLocks noChangeAspect="1"/>
          </p:cNvGrpSpPr>
          <p:nvPr/>
        </p:nvGrpSpPr>
        <p:grpSpPr>
          <a:xfrm>
            <a:off x="7281366" y="2491169"/>
            <a:ext cx="221026" cy="442777"/>
            <a:chOff x="7791391" y="3056086"/>
            <a:chExt cx="317526" cy="474745"/>
          </a:xfrm>
        </p:grpSpPr>
        <p:sp>
          <p:nvSpPr>
            <p:cNvPr id="39" name="Forme libre 38"/>
            <p:cNvSpPr/>
            <p:nvPr/>
          </p:nvSpPr>
          <p:spPr>
            <a:xfrm>
              <a:off x="7791391" y="3200086"/>
              <a:ext cx="317526" cy="330745"/>
            </a:xfrm>
            <a:custGeom>
              <a:avLst/>
              <a:gdLst>
                <a:gd name="connsiteX0" fmla="*/ 105825 w 317526"/>
                <a:gd name="connsiteY0" fmla="*/ 0 h 330745"/>
                <a:gd name="connsiteX1" fmla="*/ 277792 w 317526"/>
                <a:gd name="connsiteY1" fmla="*/ 132298 h 330745"/>
                <a:gd name="connsiteX2" fmla="*/ 26456 w 317526"/>
                <a:gd name="connsiteY2" fmla="*/ 185217 h 330745"/>
                <a:gd name="connsiteX3" fmla="*/ 317477 w 317526"/>
                <a:gd name="connsiteY3" fmla="*/ 277826 h 330745"/>
                <a:gd name="connsiteX4" fmla="*/ 0 w 317526"/>
                <a:gd name="connsiteY4" fmla="*/ 330745 h 33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526" h="330745">
                  <a:moveTo>
                    <a:pt x="105825" y="0"/>
                  </a:moveTo>
                  <a:cubicBezTo>
                    <a:pt x="198422" y="50714"/>
                    <a:pt x="291020" y="101429"/>
                    <a:pt x="277792" y="132298"/>
                  </a:cubicBezTo>
                  <a:cubicBezTo>
                    <a:pt x="264564" y="163167"/>
                    <a:pt x="19842" y="160962"/>
                    <a:pt x="26456" y="185217"/>
                  </a:cubicBezTo>
                  <a:cubicBezTo>
                    <a:pt x="33070" y="209472"/>
                    <a:pt x="321886" y="253571"/>
                    <a:pt x="317477" y="277826"/>
                  </a:cubicBezTo>
                  <a:cubicBezTo>
                    <a:pt x="313068" y="302081"/>
                    <a:pt x="0" y="330745"/>
                    <a:pt x="0" y="330745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0" name="Connecteur droit avec flèche 39"/>
            <p:cNvCxnSpPr/>
            <p:nvPr/>
          </p:nvCxnSpPr>
          <p:spPr>
            <a:xfrm flipV="1">
              <a:off x="7923698" y="3056086"/>
              <a:ext cx="0" cy="14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r 40"/>
          <p:cNvGrpSpPr>
            <a:grpSpLocks noChangeAspect="1"/>
          </p:cNvGrpSpPr>
          <p:nvPr/>
        </p:nvGrpSpPr>
        <p:grpSpPr>
          <a:xfrm>
            <a:off x="7579274" y="2482477"/>
            <a:ext cx="221026" cy="442777"/>
            <a:chOff x="7791391" y="3056086"/>
            <a:chExt cx="317526" cy="474745"/>
          </a:xfrm>
        </p:grpSpPr>
        <p:sp>
          <p:nvSpPr>
            <p:cNvPr id="42" name="Forme libre 41"/>
            <p:cNvSpPr/>
            <p:nvPr/>
          </p:nvSpPr>
          <p:spPr>
            <a:xfrm>
              <a:off x="7791391" y="3200086"/>
              <a:ext cx="317526" cy="330745"/>
            </a:xfrm>
            <a:custGeom>
              <a:avLst/>
              <a:gdLst>
                <a:gd name="connsiteX0" fmla="*/ 105825 w 317526"/>
                <a:gd name="connsiteY0" fmla="*/ 0 h 330745"/>
                <a:gd name="connsiteX1" fmla="*/ 277792 w 317526"/>
                <a:gd name="connsiteY1" fmla="*/ 132298 h 330745"/>
                <a:gd name="connsiteX2" fmla="*/ 26456 w 317526"/>
                <a:gd name="connsiteY2" fmla="*/ 185217 h 330745"/>
                <a:gd name="connsiteX3" fmla="*/ 317477 w 317526"/>
                <a:gd name="connsiteY3" fmla="*/ 277826 h 330745"/>
                <a:gd name="connsiteX4" fmla="*/ 0 w 317526"/>
                <a:gd name="connsiteY4" fmla="*/ 330745 h 33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526" h="330745">
                  <a:moveTo>
                    <a:pt x="105825" y="0"/>
                  </a:moveTo>
                  <a:cubicBezTo>
                    <a:pt x="198422" y="50714"/>
                    <a:pt x="291020" y="101429"/>
                    <a:pt x="277792" y="132298"/>
                  </a:cubicBezTo>
                  <a:cubicBezTo>
                    <a:pt x="264564" y="163167"/>
                    <a:pt x="19842" y="160962"/>
                    <a:pt x="26456" y="185217"/>
                  </a:cubicBezTo>
                  <a:cubicBezTo>
                    <a:pt x="33070" y="209472"/>
                    <a:pt x="321886" y="253571"/>
                    <a:pt x="317477" y="277826"/>
                  </a:cubicBezTo>
                  <a:cubicBezTo>
                    <a:pt x="313068" y="302081"/>
                    <a:pt x="0" y="330745"/>
                    <a:pt x="0" y="330745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3" name="Connecteur droit avec flèche 42"/>
            <p:cNvCxnSpPr/>
            <p:nvPr/>
          </p:nvCxnSpPr>
          <p:spPr>
            <a:xfrm flipV="1">
              <a:off x="7923698" y="3056086"/>
              <a:ext cx="0" cy="14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r 4"/>
          <p:cNvGrpSpPr/>
          <p:nvPr/>
        </p:nvGrpSpPr>
        <p:grpSpPr>
          <a:xfrm>
            <a:off x="1402081" y="3347502"/>
            <a:ext cx="6254806" cy="2164567"/>
            <a:chOff x="1402081" y="3347502"/>
            <a:chExt cx="6254806" cy="2164567"/>
          </a:xfrm>
        </p:grpSpPr>
        <p:cxnSp>
          <p:nvCxnSpPr>
            <p:cNvPr id="17" name="Connecteur droit avec flèche 16"/>
            <p:cNvCxnSpPr/>
            <p:nvPr/>
          </p:nvCxnSpPr>
          <p:spPr>
            <a:xfrm flipV="1">
              <a:off x="1402081" y="3347502"/>
              <a:ext cx="4285939" cy="36160"/>
            </a:xfrm>
            <a:prstGeom prst="straightConnector1">
              <a:avLst/>
            </a:prstGeom>
            <a:ln w="1524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>
            <a:xfrm>
              <a:off x="6175522" y="3347502"/>
              <a:ext cx="0" cy="2164567"/>
            </a:xfrm>
            <a:prstGeom prst="straightConnector1">
              <a:avLst/>
            </a:prstGeom>
            <a:ln w="762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/>
            <p:cNvCxnSpPr/>
            <p:nvPr/>
          </p:nvCxnSpPr>
          <p:spPr>
            <a:xfrm>
              <a:off x="7355483" y="3347502"/>
              <a:ext cx="0" cy="2164567"/>
            </a:xfrm>
            <a:prstGeom prst="straightConnector1">
              <a:avLst/>
            </a:prstGeom>
            <a:ln w="762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avec flèche 52"/>
            <p:cNvCxnSpPr/>
            <p:nvPr/>
          </p:nvCxnSpPr>
          <p:spPr>
            <a:xfrm>
              <a:off x="3278350" y="3374974"/>
              <a:ext cx="4378537" cy="0"/>
            </a:xfrm>
            <a:prstGeom prst="straightConnector1">
              <a:avLst/>
            </a:prstGeom>
            <a:ln w="117475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avec flèche 53"/>
            <p:cNvCxnSpPr/>
            <p:nvPr/>
          </p:nvCxnSpPr>
          <p:spPr>
            <a:xfrm flipH="1">
              <a:off x="1891609" y="5512069"/>
              <a:ext cx="5498219" cy="0"/>
            </a:xfrm>
            <a:prstGeom prst="straightConnector1">
              <a:avLst/>
            </a:prstGeom>
            <a:ln w="1524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ZoneTexte 61"/>
          <p:cNvSpPr txBox="1"/>
          <p:nvPr/>
        </p:nvSpPr>
        <p:spPr>
          <a:xfrm>
            <a:off x="5383619" y="2113144"/>
            <a:ext cx="157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Subpolar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6765509" y="2116324"/>
            <a:ext cx="157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Nordic</a:t>
            </a:r>
            <a:r>
              <a:rPr lang="fr-FR" dirty="0" smtClean="0"/>
              <a:t> </a:t>
            </a:r>
            <a:r>
              <a:rPr lang="fr-FR" dirty="0" err="1" smtClean="0"/>
              <a:t>Seas</a:t>
            </a:r>
            <a:endParaRPr lang="fr-FR" dirty="0"/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935" y="1223749"/>
            <a:ext cx="829548" cy="979327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>
            <a:off x="5434548" y="3006753"/>
            <a:ext cx="1283137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3549803" y="3006753"/>
            <a:ext cx="1283137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3549803" y="2150415"/>
            <a:ext cx="157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Subtropical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7612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Summary</a:t>
            </a:r>
            <a:r>
              <a:rPr lang="fr-FR" dirty="0"/>
              <a:t> </a:t>
            </a:r>
            <a:r>
              <a:rPr lang="fr-FR" dirty="0" err="1"/>
              <a:t>scheme</a:t>
            </a:r>
            <a:r>
              <a:rPr lang="fr-FR" dirty="0"/>
              <a:t> </a:t>
            </a:r>
            <a:r>
              <a:rPr lang="fr-FR" dirty="0" smtClean="0"/>
              <a:t>for AMOC </a:t>
            </a:r>
            <a:r>
              <a:rPr lang="fr-FR" dirty="0" err="1" smtClean="0"/>
              <a:t>response</a:t>
            </a:r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661301" y="2971216"/>
            <a:ext cx="7930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er 2"/>
          <p:cNvGrpSpPr/>
          <p:nvPr/>
        </p:nvGrpSpPr>
        <p:grpSpPr>
          <a:xfrm>
            <a:off x="5763843" y="2638057"/>
            <a:ext cx="539999" cy="323997"/>
            <a:chOff x="5624142" y="2511056"/>
            <a:chExt cx="803614" cy="460160"/>
          </a:xfrm>
        </p:grpSpPr>
        <p:grpSp>
          <p:nvGrpSpPr>
            <p:cNvPr id="23" name="Grouper 22"/>
            <p:cNvGrpSpPr>
              <a:grpSpLocks noChangeAspect="1"/>
            </p:cNvGrpSpPr>
            <p:nvPr/>
          </p:nvGrpSpPr>
          <p:grpSpPr>
            <a:xfrm>
              <a:off x="5624142" y="2528439"/>
              <a:ext cx="221026" cy="442777"/>
              <a:chOff x="7791391" y="3056086"/>
              <a:chExt cx="317526" cy="474745"/>
            </a:xfrm>
          </p:grpSpPr>
          <p:sp>
            <p:nvSpPr>
              <p:cNvPr id="24" name="Forme libre 23"/>
              <p:cNvSpPr/>
              <p:nvPr/>
            </p:nvSpPr>
            <p:spPr>
              <a:xfrm>
                <a:off x="7791391" y="3200086"/>
                <a:ext cx="317526" cy="330745"/>
              </a:xfrm>
              <a:custGeom>
                <a:avLst/>
                <a:gdLst>
                  <a:gd name="connsiteX0" fmla="*/ 105825 w 317526"/>
                  <a:gd name="connsiteY0" fmla="*/ 0 h 330745"/>
                  <a:gd name="connsiteX1" fmla="*/ 277792 w 317526"/>
                  <a:gd name="connsiteY1" fmla="*/ 132298 h 330745"/>
                  <a:gd name="connsiteX2" fmla="*/ 26456 w 317526"/>
                  <a:gd name="connsiteY2" fmla="*/ 185217 h 330745"/>
                  <a:gd name="connsiteX3" fmla="*/ 317477 w 317526"/>
                  <a:gd name="connsiteY3" fmla="*/ 277826 h 330745"/>
                  <a:gd name="connsiteX4" fmla="*/ 0 w 317526"/>
                  <a:gd name="connsiteY4" fmla="*/ 330745 h 330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526" h="330745">
                    <a:moveTo>
                      <a:pt x="105825" y="0"/>
                    </a:moveTo>
                    <a:cubicBezTo>
                      <a:pt x="198422" y="50714"/>
                      <a:pt x="291020" y="101429"/>
                      <a:pt x="277792" y="132298"/>
                    </a:cubicBezTo>
                    <a:cubicBezTo>
                      <a:pt x="264564" y="163167"/>
                      <a:pt x="19842" y="160962"/>
                      <a:pt x="26456" y="185217"/>
                    </a:cubicBezTo>
                    <a:cubicBezTo>
                      <a:pt x="33070" y="209472"/>
                      <a:pt x="321886" y="253571"/>
                      <a:pt x="317477" y="277826"/>
                    </a:cubicBezTo>
                    <a:cubicBezTo>
                      <a:pt x="313068" y="302081"/>
                      <a:pt x="0" y="330745"/>
                      <a:pt x="0" y="330745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5" name="Connecteur droit avec flèche 24"/>
              <p:cNvCxnSpPr/>
              <p:nvPr/>
            </p:nvCxnSpPr>
            <p:spPr>
              <a:xfrm flipV="1">
                <a:off x="7923698" y="3056086"/>
                <a:ext cx="0" cy="144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er 28"/>
            <p:cNvGrpSpPr>
              <a:grpSpLocks noChangeAspect="1"/>
            </p:cNvGrpSpPr>
            <p:nvPr/>
          </p:nvGrpSpPr>
          <p:grpSpPr>
            <a:xfrm>
              <a:off x="5908822" y="2519747"/>
              <a:ext cx="221026" cy="442777"/>
              <a:chOff x="7791391" y="3056086"/>
              <a:chExt cx="317526" cy="474745"/>
            </a:xfrm>
          </p:grpSpPr>
          <p:sp>
            <p:nvSpPr>
              <p:cNvPr id="30" name="Forme libre 29"/>
              <p:cNvSpPr/>
              <p:nvPr/>
            </p:nvSpPr>
            <p:spPr>
              <a:xfrm>
                <a:off x="7791391" y="3200086"/>
                <a:ext cx="317526" cy="330745"/>
              </a:xfrm>
              <a:custGeom>
                <a:avLst/>
                <a:gdLst>
                  <a:gd name="connsiteX0" fmla="*/ 105825 w 317526"/>
                  <a:gd name="connsiteY0" fmla="*/ 0 h 330745"/>
                  <a:gd name="connsiteX1" fmla="*/ 277792 w 317526"/>
                  <a:gd name="connsiteY1" fmla="*/ 132298 h 330745"/>
                  <a:gd name="connsiteX2" fmla="*/ 26456 w 317526"/>
                  <a:gd name="connsiteY2" fmla="*/ 185217 h 330745"/>
                  <a:gd name="connsiteX3" fmla="*/ 317477 w 317526"/>
                  <a:gd name="connsiteY3" fmla="*/ 277826 h 330745"/>
                  <a:gd name="connsiteX4" fmla="*/ 0 w 317526"/>
                  <a:gd name="connsiteY4" fmla="*/ 330745 h 330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526" h="330745">
                    <a:moveTo>
                      <a:pt x="105825" y="0"/>
                    </a:moveTo>
                    <a:cubicBezTo>
                      <a:pt x="198422" y="50714"/>
                      <a:pt x="291020" y="101429"/>
                      <a:pt x="277792" y="132298"/>
                    </a:cubicBezTo>
                    <a:cubicBezTo>
                      <a:pt x="264564" y="163167"/>
                      <a:pt x="19842" y="160962"/>
                      <a:pt x="26456" y="185217"/>
                    </a:cubicBezTo>
                    <a:cubicBezTo>
                      <a:pt x="33070" y="209472"/>
                      <a:pt x="321886" y="253571"/>
                      <a:pt x="317477" y="277826"/>
                    </a:cubicBezTo>
                    <a:cubicBezTo>
                      <a:pt x="313068" y="302081"/>
                      <a:pt x="0" y="330745"/>
                      <a:pt x="0" y="330745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1" name="Connecteur droit avec flèche 30"/>
              <p:cNvCxnSpPr/>
              <p:nvPr/>
            </p:nvCxnSpPr>
            <p:spPr>
              <a:xfrm flipV="1">
                <a:off x="7923698" y="3056086"/>
                <a:ext cx="0" cy="144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er 31"/>
            <p:cNvGrpSpPr>
              <a:grpSpLocks noChangeAspect="1"/>
            </p:cNvGrpSpPr>
            <p:nvPr/>
          </p:nvGrpSpPr>
          <p:grpSpPr>
            <a:xfrm>
              <a:off x="6206730" y="2511056"/>
              <a:ext cx="221026" cy="442777"/>
              <a:chOff x="7791391" y="3056086"/>
              <a:chExt cx="317526" cy="474745"/>
            </a:xfrm>
          </p:grpSpPr>
          <p:sp>
            <p:nvSpPr>
              <p:cNvPr id="33" name="Forme libre 32"/>
              <p:cNvSpPr/>
              <p:nvPr/>
            </p:nvSpPr>
            <p:spPr>
              <a:xfrm>
                <a:off x="7791391" y="3200086"/>
                <a:ext cx="317526" cy="330745"/>
              </a:xfrm>
              <a:custGeom>
                <a:avLst/>
                <a:gdLst>
                  <a:gd name="connsiteX0" fmla="*/ 105825 w 317526"/>
                  <a:gd name="connsiteY0" fmla="*/ 0 h 330745"/>
                  <a:gd name="connsiteX1" fmla="*/ 277792 w 317526"/>
                  <a:gd name="connsiteY1" fmla="*/ 132298 h 330745"/>
                  <a:gd name="connsiteX2" fmla="*/ 26456 w 317526"/>
                  <a:gd name="connsiteY2" fmla="*/ 185217 h 330745"/>
                  <a:gd name="connsiteX3" fmla="*/ 317477 w 317526"/>
                  <a:gd name="connsiteY3" fmla="*/ 277826 h 330745"/>
                  <a:gd name="connsiteX4" fmla="*/ 0 w 317526"/>
                  <a:gd name="connsiteY4" fmla="*/ 330745 h 330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526" h="330745">
                    <a:moveTo>
                      <a:pt x="105825" y="0"/>
                    </a:moveTo>
                    <a:cubicBezTo>
                      <a:pt x="198422" y="50714"/>
                      <a:pt x="291020" y="101429"/>
                      <a:pt x="277792" y="132298"/>
                    </a:cubicBezTo>
                    <a:cubicBezTo>
                      <a:pt x="264564" y="163167"/>
                      <a:pt x="19842" y="160962"/>
                      <a:pt x="26456" y="185217"/>
                    </a:cubicBezTo>
                    <a:cubicBezTo>
                      <a:pt x="33070" y="209472"/>
                      <a:pt x="321886" y="253571"/>
                      <a:pt x="317477" y="277826"/>
                    </a:cubicBezTo>
                    <a:cubicBezTo>
                      <a:pt x="313068" y="302081"/>
                      <a:pt x="0" y="330745"/>
                      <a:pt x="0" y="330745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4" name="Connecteur droit avec flèche 33"/>
              <p:cNvCxnSpPr/>
              <p:nvPr/>
            </p:nvCxnSpPr>
            <p:spPr>
              <a:xfrm flipV="1">
                <a:off x="7923698" y="3056086"/>
                <a:ext cx="0" cy="144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er 34"/>
          <p:cNvGrpSpPr>
            <a:grpSpLocks noChangeAspect="1"/>
          </p:cNvGrpSpPr>
          <p:nvPr/>
        </p:nvGrpSpPr>
        <p:grpSpPr>
          <a:xfrm>
            <a:off x="6996686" y="2499860"/>
            <a:ext cx="221026" cy="442777"/>
            <a:chOff x="7791391" y="3056086"/>
            <a:chExt cx="317526" cy="474745"/>
          </a:xfrm>
        </p:grpSpPr>
        <p:sp>
          <p:nvSpPr>
            <p:cNvPr id="36" name="Forme libre 35"/>
            <p:cNvSpPr/>
            <p:nvPr/>
          </p:nvSpPr>
          <p:spPr>
            <a:xfrm>
              <a:off x="7791391" y="3200086"/>
              <a:ext cx="317526" cy="330745"/>
            </a:xfrm>
            <a:custGeom>
              <a:avLst/>
              <a:gdLst>
                <a:gd name="connsiteX0" fmla="*/ 105825 w 317526"/>
                <a:gd name="connsiteY0" fmla="*/ 0 h 330745"/>
                <a:gd name="connsiteX1" fmla="*/ 277792 w 317526"/>
                <a:gd name="connsiteY1" fmla="*/ 132298 h 330745"/>
                <a:gd name="connsiteX2" fmla="*/ 26456 w 317526"/>
                <a:gd name="connsiteY2" fmla="*/ 185217 h 330745"/>
                <a:gd name="connsiteX3" fmla="*/ 317477 w 317526"/>
                <a:gd name="connsiteY3" fmla="*/ 277826 h 330745"/>
                <a:gd name="connsiteX4" fmla="*/ 0 w 317526"/>
                <a:gd name="connsiteY4" fmla="*/ 330745 h 33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526" h="330745">
                  <a:moveTo>
                    <a:pt x="105825" y="0"/>
                  </a:moveTo>
                  <a:cubicBezTo>
                    <a:pt x="198422" y="50714"/>
                    <a:pt x="291020" y="101429"/>
                    <a:pt x="277792" y="132298"/>
                  </a:cubicBezTo>
                  <a:cubicBezTo>
                    <a:pt x="264564" y="163167"/>
                    <a:pt x="19842" y="160962"/>
                    <a:pt x="26456" y="185217"/>
                  </a:cubicBezTo>
                  <a:cubicBezTo>
                    <a:pt x="33070" y="209472"/>
                    <a:pt x="321886" y="253571"/>
                    <a:pt x="317477" y="277826"/>
                  </a:cubicBezTo>
                  <a:cubicBezTo>
                    <a:pt x="313068" y="302081"/>
                    <a:pt x="0" y="330745"/>
                    <a:pt x="0" y="330745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7" name="Connecteur droit avec flèche 36"/>
            <p:cNvCxnSpPr/>
            <p:nvPr/>
          </p:nvCxnSpPr>
          <p:spPr>
            <a:xfrm flipV="1">
              <a:off x="7923698" y="3056086"/>
              <a:ext cx="0" cy="14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er 37"/>
          <p:cNvGrpSpPr>
            <a:grpSpLocks noChangeAspect="1"/>
          </p:cNvGrpSpPr>
          <p:nvPr/>
        </p:nvGrpSpPr>
        <p:grpSpPr>
          <a:xfrm>
            <a:off x="7281366" y="2491169"/>
            <a:ext cx="221026" cy="442777"/>
            <a:chOff x="7791391" y="3056086"/>
            <a:chExt cx="317526" cy="474745"/>
          </a:xfrm>
        </p:grpSpPr>
        <p:sp>
          <p:nvSpPr>
            <p:cNvPr id="39" name="Forme libre 38"/>
            <p:cNvSpPr/>
            <p:nvPr/>
          </p:nvSpPr>
          <p:spPr>
            <a:xfrm>
              <a:off x="7791391" y="3200086"/>
              <a:ext cx="317526" cy="330745"/>
            </a:xfrm>
            <a:custGeom>
              <a:avLst/>
              <a:gdLst>
                <a:gd name="connsiteX0" fmla="*/ 105825 w 317526"/>
                <a:gd name="connsiteY0" fmla="*/ 0 h 330745"/>
                <a:gd name="connsiteX1" fmla="*/ 277792 w 317526"/>
                <a:gd name="connsiteY1" fmla="*/ 132298 h 330745"/>
                <a:gd name="connsiteX2" fmla="*/ 26456 w 317526"/>
                <a:gd name="connsiteY2" fmla="*/ 185217 h 330745"/>
                <a:gd name="connsiteX3" fmla="*/ 317477 w 317526"/>
                <a:gd name="connsiteY3" fmla="*/ 277826 h 330745"/>
                <a:gd name="connsiteX4" fmla="*/ 0 w 317526"/>
                <a:gd name="connsiteY4" fmla="*/ 330745 h 33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526" h="330745">
                  <a:moveTo>
                    <a:pt x="105825" y="0"/>
                  </a:moveTo>
                  <a:cubicBezTo>
                    <a:pt x="198422" y="50714"/>
                    <a:pt x="291020" y="101429"/>
                    <a:pt x="277792" y="132298"/>
                  </a:cubicBezTo>
                  <a:cubicBezTo>
                    <a:pt x="264564" y="163167"/>
                    <a:pt x="19842" y="160962"/>
                    <a:pt x="26456" y="185217"/>
                  </a:cubicBezTo>
                  <a:cubicBezTo>
                    <a:pt x="33070" y="209472"/>
                    <a:pt x="321886" y="253571"/>
                    <a:pt x="317477" y="277826"/>
                  </a:cubicBezTo>
                  <a:cubicBezTo>
                    <a:pt x="313068" y="302081"/>
                    <a:pt x="0" y="330745"/>
                    <a:pt x="0" y="330745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0" name="Connecteur droit avec flèche 39"/>
            <p:cNvCxnSpPr/>
            <p:nvPr/>
          </p:nvCxnSpPr>
          <p:spPr>
            <a:xfrm flipV="1">
              <a:off x="7923698" y="3056086"/>
              <a:ext cx="0" cy="14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r 40"/>
          <p:cNvGrpSpPr>
            <a:grpSpLocks noChangeAspect="1"/>
          </p:cNvGrpSpPr>
          <p:nvPr/>
        </p:nvGrpSpPr>
        <p:grpSpPr>
          <a:xfrm>
            <a:off x="7579274" y="2482477"/>
            <a:ext cx="221026" cy="442777"/>
            <a:chOff x="7791391" y="3056086"/>
            <a:chExt cx="317526" cy="474745"/>
          </a:xfrm>
        </p:grpSpPr>
        <p:sp>
          <p:nvSpPr>
            <p:cNvPr id="42" name="Forme libre 41"/>
            <p:cNvSpPr/>
            <p:nvPr/>
          </p:nvSpPr>
          <p:spPr>
            <a:xfrm>
              <a:off x="7791391" y="3200086"/>
              <a:ext cx="317526" cy="330745"/>
            </a:xfrm>
            <a:custGeom>
              <a:avLst/>
              <a:gdLst>
                <a:gd name="connsiteX0" fmla="*/ 105825 w 317526"/>
                <a:gd name="connsiteY0" fmla="*/ 0 h 330745"/>
                <a:gd name="connsiteX1" fmla="*/ 277792 w 317526"/>
                <a:gd name="connsiteY1" fmla="*/ 132298 h 330745"/>
                <a:gd name="connsiteX2" fmla="*/ 26456 w 317526"/>
                <a:gd name="connsiteY2" fmla="*/ 185217 h 330745"/>
                <a:gd name="connsiteX3" fmla="*/ 317477 w 317526"/>
                <a:gd name="connsiteY3" fmla="*/ 277826 h 330745"/>
                <a:gd name="connsiteX4" fmla="*/ 0 w 317526"/>
                <a:gd name="connsiteY4" fmla="*/ 330745 h 33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526" h="330745">
                  <a:moveTo>
                    <a:pt x="105825" y="0"/>
                  </a:moveTo>
                  <a:cubicBezTo>
                    <a:pt x="198422" y="50714"/>
                    <a:pt x="291020" y="101429"/>
                    <a:pt x="277792" y="132298"/>
                  </a:cubicBezTo>
                  <a:cubicBezTo>
                    <a:pt x="264564" y="163167"/>
                    <a:pt x="19842" y="160962"/>
                    <a:pt x="26456" y="185217"/>
                  </a:cubicBezTo>
                  <a:cubicBezTo>
                    <a:pt x="33070" y="209472"/>
                    <a:pt x="321886" y="253571"/>
                    <a:pt x="317477" y="277826"/>
                  </a:cubicBezTo>
                  <a:cubicBezTo>
                    <a:pt x="313068" y="302081"/>
                    <a:pt x="0" y="330745"/>
                    <a:pt x="0" y="330745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3" name="Connecteur droit avec flèche 42"/>
            <p:cNvCxnSpPr/>
            <p:nvPr/>
          </p:nvCxnSpPr>
          <p:spPr>
            <a:xfrm flipV="1">
              <a:off x="7923698" y="3056086"/>
              <a:ext cx="0" cy="14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onnecteur droit avec flèche 16"/>
          <p:cNvCxnSpPr/>
          <p:nvPr/>
        </p:nvCxnSpPr>
        <p:spPr>
          <a:xfrm flipV="1">
            <a:off x="1402081" y="3347502"/>
            <a:ext cx="4285939" cy="36160"/>
          </a:xfrm>
          <a:prstGeom prst="straightConnector1">
            <a:avLst/>
          </a:prstGeom>
          <a:ln w="1524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6175522" y="3347501"/>
            <a:ext cx="0" cy="212400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7355483" y="3347502"/>
            <a:ext cx="0" cy="2164567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>
            <a:off x="3278350" y="3374974"/>
            <a:ext cx="4378537" cy="0"/>
          </a:xfrm>
          <a:prstGeom prst="straightConnector1">
            <a:avLst/>
          </a:prstGeom>
          <a:ln w="1174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flipH="1">
            <a:off x="1891609" y="5512069"/>
            <a:ext cx="5498219" cy="0"/>
          </a:xfrm>
          <a:prstGeom prst="straightConnector1">
            <a:avLst/>
          </a:prstGeom>
          <a:ln w="1524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5383619" y="2113144"/>
            <a:ext cx="157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Subpolar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6765509" y="2116324"/>
            <a:ext cx="157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Nordic</a:t>
            </a:r>
            <a:r>
              <a:rPr lang="fr-FR" dirty="0" smtClean="0"/>
              <a:t> </a:t>
            </a:r>
            <a:r>
              <a:rPr lang="fr-FR" dirty="0" err="1" smtClean="0"/>
              <a:t>Seas</a:t>
            </a:r>
            <a:endParaRPr lang="fr-FR" dirty="0"/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935" y="1223749"/>
            <a:ext cx="829548" cy="979327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>
            <a:off x="5434548" y="3006753"/>
            <a:ext cx="1283137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3549803" y="3006753"/>
            <a:ext cx="1283137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3549803" y="2150415"/>
            <a:ext cx="157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Subtropical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6079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Summary</a:t>
            </a:r>
            <a:r>
              <a:rPr lang="fr-FR" dirty="0"/>
              <a:t> </a:t>
            </a:r>
            <a:r>
              <a:rPr lang="fr-FR" dirty="0" err="1"/>
              <a:t>scheme</a:t>
            </a:r>
            <a:r>
              <a:rPr lang="fr-FR" dirty="0"/>
              <a:t> </a:t>
            </a:r>
            <a:r>
              <a:rPr lang="fr-FR" dirty="0" smtClean="0"/>
              <a:t>for AMOC </a:t>
            </a:r>
            <a:r>
              <a:rPr lang="fr-FR" dirty="0" err="1" smtClean="0"/>
              <a:t>response</a:t>
            </a:r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661301" y="2971216"/>
            <a:ext cx="7930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er 2"/>
          <p:cNvGrpSpPr/>
          <p:nvPr/>
        </p:nvGrpSpPr>
        <p:grpSpPr>
          <a:xfrm>
            <a:off x="5763843" y="2638057"/>
            <a:ext cx="539999" cy="323997"/>
            <a:chOff x="5624142" y="2511056"/>
            <a:chExt cx="803614" cy="460160"/>
          </a:xfrm>
        </p:grpSpPr>
        <p:grpSp>
          <p:nvGrpSpPr>
            <p:cNvPr id="23" name="Grouper 22"/>
            <p:cNvGrpSpPr>
              <a:grpSpLocks noChangeAspect="1"/>
            </p:cNvGrpSpPr>
            <p:nvPr/>
          </p:nvGrpSpPr>
          <p:grpSpPr>
            <a:xfrm>
              <a:off x="5624142" y="2528439"/>
              <a:ext cx="221026" cy="442777"/>
              <a:chOff x="7791391" y="3056086"/>
              <a:chExt cx="317526" cy="474745"/>
            </a:xfrm>
          </p:grpSpPr>
          <p:sp>
            <p:nvSpPr>
              <p:cNvPr id="24" name="Forme libre 23"/>
              <p:cNvSpPr/>
              <p:nvPr/>
            </p:nvSpPr>
            <p:spPr>
              <a:xfrm>
                <a:off x="7791391" y="3200086"/>
                <a:ext cx="317526" cy="330745"/>
              </a:xfrm>
              <a:custGeom>
                <a:avLst/>
                <a:gdLst>
                  <a:gd name="connsiteX0" fmla="*/ 105825 w 317526"/>
                  <a:gd name="connsiteY0" fmla="*/ 0 h 330745"/>
                  <a:gd name="connsiteX1" fmla="*/ 277792 w 317526"/>
                  <a:gd name="connsiteY1" fmla="*/ 132298 h 330745"/>
                  <a:gd name="connsiteX2" fmla="*/ 26456 w 317526"/>
                  <a:gd name="connsiteY2" fmla="*/ 185217 h 330745"/>
                  <a:gd name="connsiteX3" fmla="*/ 317477 w 317526"/>
                  <a:gd name="connsiteY3" fmla="*/ 277826 h 330745"/>
                  <a:gd name="connsiteX4" fmla="*/ 0 w 317526"/>
                  <a:gd name="connsiteY4" fmla="*/ 330745 h 330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526" h="330745">
                    <a:moveTo>
                      <a:pt x="105825" y="0"/>
                    </a:moveTo>
                    <a:cubicBezTo>
                      <a:pt x="198422" y="50714"/>
                      <a:pt x="291020" y="101429"/>
                      <a:pt x="277792" y="132298"/>
                    </a:cubicBezTo>
                    <a:cubicBezTo>
                      <a:pt x="264564" y="163167"/>
                      <a:pt x="19842" y="160962"/>
                      <a:pt x="26456" y="185217"/>
                    </a:cubicBezTo>
                    <a:cubicBezTo>
                      <a:pt x="33070" y="209472"/>
                      <a:pt x="321886" y="253571"/>
                      <a:pt x="317477" y="277826"/>
                    </a:cubicBezTo>
                    <a:cubicBezTo>
                      <a:pt x="313068" y="302081"/>
                      <a:pt x="0" y="330745"/>
                      <a:pt x="0" y="330745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5" name="Connecteur droit avec flèche 24"/>
              <p:cNvCxnSpPr/>
              <p:nvPr/>
            </p:nvCxnSpPr>
            <p:spPr>
              <a:xfrm flipV="1">
                <a:off x="7923698" y="3056086"/>
                <a:ext cx="0" cy="144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er 28"/>
            <p:cNvGrpSpPr>
              <a:grpSpLocks noChangeAspect="1"/>
            </p:cNvGrpSpPr>
            <p:nvPr/>
          </p:nvGrpSpPr>
          <p:grpSpPr>
            <a:xfrm>
              <a:off x="5908822" y="2519747"/>
              <a:ext cx="221026" cy="442777"/>
              <a:chOff x="7791391" y="3056086"/>
              <a:chExt cx="317526" cy="474745"/>
            </a:xfrm>
          </p:grpSpPr>
          <p:sp>
            <p:nvSpPr>
              <p:cNvPr id="30" name="Forme libre 29"/>
              <p:cNvSpPr/>
              <p:nvPr/>
            </p:nvSpPr>
            <p:spPr>
              <a:xfrm>
                <a:off x="7791391" y="3200086"/>
                <a:ext cx="317526" cy="330745"/>
              </a:xfrm>
              <a:custGeom>
                <a:avLst/>
                <a:gdLst>
                  <a:gd name="connsiteX0" fmla="*/ 105825 w 317526"/>
                  <a:gd name="connsiteY0" fmla="*/ 0 h 330745"/>
                  <a:gd name="connsiteX1" fmla="*/ 277792 w 317526"/>
                  <a:gd name="connsiteY1" fmla="*/ 132298 h 330745"/>
                  <a:gd name="connsiteX2" fmla="*/ 26456 w 317526"/>
                  <a:gd name="connsiteY2" fmla="*/ 185217 h 330745"/>
                  <a:gd name="connsiteX3" fmla="*/ 317477 w 317526"/>
                  <a:gd name="connsiteY3" fmla="*/ 277826 h 330745"/>
                  <a:gd name="connsiteX4" fmla="*/ 0 w 317526"/>
                  <a:gd name="connsiteY4" fmla="*/ 330745 h 330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526" h="330745">
                    <a:moveTo>
                      <a:pt x="105825" y="0"/>
                    </a:moveTo>
                    <a:cubicBezTo>
                      <a:pt x="198422" y="50714"/>
                      <a:pt x="291020" y="101429"/>
                      <a:pt x="277792" y="132298"/>
                    </a:cubicBezTo>
                    <a:cubicBezTo>
                      <a:pt x="264564" y="163167"/>
                      <a:pt x="19842" y="160962"/>
                      <a:pt x="26456" y="185217"/>
                    </a:cubicBezTo>
                    <a:cubicBezTo>
                      <a:pt x="33070" y="209472"/>
                      <a:pt x="321886" y="253571"/>
                      <a:pt x="317477" y="277826"/>
                    </a:cubicBezTo>
                    <a:cubicBezTo>
                      <a:pt x="313068" y="302081"/>
                      <a:pt x="0" y="330745"/>
                      <a:pt x="0" y="330745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1" name="Connecteur droit avec flèche 30"/>
              <p:cNvCxnSpPr/>
              <p:nvPr/>
            </p:nvCxnSpPr>
            <p:spPr>
              <a:xfrm flipV="1">
                <a:off x="7923698" y="3056086"/>
                <a:ext cx="0" cy="144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er 31"/>
            <p:cNvGrpSpPr>
              <a:grpSpLocks noChangeAspect="1"/>
            </p:cNvGrpSpPr>
            <p:nvPr/>
          </p:nvGrpSpPr>
          <p:grpSpPr>
            <a:xfrm>
              <a:off x="6206730" y="2511056"/>
              <a:ext cx="221026" cy="442777"/>
              <a:chOff x="7791391" y="3056086"/>
              <a:chExt cx="317526" cy="474745"/>
            </a:xfrm>
          </p:grpSpPr>
          <p:sp>
            <p:nvSpPr>
              <p:cNvPr id="33" name="Forme libre 32"/>
              <p:cNvSpPr/>
              <p:nvPr/>
            </p:nvSpPr>
            <p:spPr>
              <a:xfrm>
                <a:off x="7791391" y="3200086"/>
                <a:ext cx="317526" cy="330745"/>
              </a:xfrm>
              <a:custGeom>
                <a:avLst/>
                <a:gdLst>
                  <a:gd name="connsiteX0" fmla="*/ 105825 w 317526"/>
                  <a:gd name="connsiteY0" fmla="*/ 0 h 330745"/>
                  <a:gd name="connsiteX1" fmla="*/ 277792 w 317526"/>
                  <a:gd name="connsiteY1" fmla="*/ 132298 h 330745"/>
                  <a:gd name="connsiteX2" fmla="*/ 26456 w 317526"/>
                  <a:gd name="connsiteY2" fmla="*/ 185217 h 330745"/>
                  <a:gd name="connsiteX3" fmla="*/ 317477 w 317526"/>
                  <a:gd name="connsiteY3" fmla="*/ 277826 h 330745"/>
                  <a:gd name="connsiteX4" fmla="*/ 0 w 317526"/>
                  <a:gd name="connsiteY4" fmla="*/ 330745 h 330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526" h="330745">
                    <a:moveTo>
                      <a:pt x="105825" y="0"/>
                    </a:moveTo>
                    <a:cubicBezTo>
                      <a:pt x="198422" y="50714"/>
                      <a:pt x="291020" y="101429"/>
                      <a:pt x="277792" y="132298"/>
                    </a:cubicBezTo>
                    <a:cubicBezTo>
                      <a:pt x="264564" y="163167"/>
                      <a:pt x="19842" y="160962"/>
                      <a:pt x="26456" y="185217"/>
                    </a:cubicBezTo>
                    <a:cubicBezTo>
                      <a:pt x="33070" y="209472"/>
                      <a:pt x="321886" y="253571"/>
                      <a:pt x="317477" y="277826"/>
                    </a:cubicBezTo>
                    <a:cubicBezTo>
                      <a:pt x="313068" y="302081"/>
                      <a:pt x="0" y="330745"/>
                      <a:pt x="0" y="330745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4" name="Connecteur droit avec flèche 33"/>
              <p:cNvCxnSpPr/>
              <p:nvPr/>
            </p:nvCxnSpPr>
            <p:spPr>
              <a:xfrm flipV="1">
                <a:off x="7923698" y="3056086"/>
                <a:ext cx="0" cy="144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er 34"/>
          <p:cNvGrpSpPr>
            <a:grpSpLocks noChangeAspect="1"/>
          </p:cNvGrpSpPr>
          <p:nvPr/>
        </p:nvGrpSpPr>
        <p:grpSpPr>
          <a:xfrm>
            <a:off x="6996686" y="2499860"/>
            <a:ext cx="221026" cy="442777"/>
            <a:chOff x="7791391" y="3056086"/>
            <a:chExt cx="317526" cy="474745"/>
          </a:xfrm>
        </p:grpSpPr>
        <p:sp>
          <p:nvSpPr>
            <p:cNvPr id="36" name="Forme libre 35"/>
            <p:cNvSpPr/>
            <p:nvPr/>
          </p:nvSpPr>
          <p:spPr>
            <a:xfrm>
              <a:off x="7791391" y="3200086"/>
              <a:ext cx="317526" cy="330745"/>
            </a:xfrm>
            <a:custGeom>
              <a:avLst/>
              <a:gdLst>
                <a:gd name="connsiteX0" fmla="*/ 105825 w 317526"/>
                <a:gd name="connsiteY0" fmla="*/ 0 h 330745"/>
                <a:gd name="connsiteX1" fmla="*/ 277792 w 317526"/>
                <a:gd name="connsiteY1" fmla="*/ 132298 h 330745"/>
                <a:gd name="connsiteX2" fmla="*/ 26456 w 317526"/>
                <a:gd name="connsiteY2" fmla="*/ 185217 h 330745"/>
                <a:gd name="connsiteX3" fmla="*/ 317477 w 317526"/>
                <a:gd name="connsiteY3" fmla="*/ 277826 h 330745"/>
                <a:gd name="connsiteX4" fmla="*/ 0 w 317526"/>
                <a:gd name="connsiteY4" fmla="*/ 330745 h 33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526" h="330745">
                  <a:moveTo>
                    <a:pt x="105825" y="0"/>
                  </a:moveTo>
                  <a:cubicBezTo>
                    <a:pt x="198422" y="50714"/>
                    <a:pt x="291020" y="101429"/>
                    <a:pt x="277792" y="132298"/>
                  </a:cubicBezTo>
                  <a:cubicBezTo>
                    <a:pt x="264564" y="163167"/>
                    <a:pt x="19842" y="160962"/>
                    <a:pt x="26456" y="185217"/>
                  </a:cubicBezTo>
                  <a:cubicBezTo>
                    <a:pt x="33070" y="209472"/>
                    <a:pt x="321886" y="253571"/>
                    <a:pt x="317477" y="277826"/>
                  </a:cubicBezTo>
                  <a:cubicBezTo>
                    <a:pt x="313068" y="302081"/>
                    <a:pt x="0" y="330745"/>
                    <a:pt x="0" y="330745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7" name="Connecteur droit avec flèche 36"/>
            <p:cNvCxnSpPr/>
            <p:nvPr/>
          </p:nvCxnSpPr>
          <p:spPr>
            <a:xfrm flipV="1">
              <a:off x="7923698" y="3056086"/>
              <a:ext cx="0" cy="14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er 37"/>
          <p:cNvGrpSpPr>
            <a:grpSpLocks noChangeAspect="1"/>
          </p:cNvGrpSpPr>
          <p:nvPr/>
        </p:nvGrpSpPr>
        <p:grpSpPr>
          <a:xfrm>
            <a:off x="7281366" y="2491169"/>
            <a:ext cx="221026" cy="442777"/>
            <a:chOff x="7791391" y="3056086"/>
            <a:chExt cx="317526" cy="474745"/>
          </a:xfrm>
        </p:grpSpPr>
        <p:sp>
          <p:nvSpPr>
            <p:cNvPr id="39" name="Forme libre 38"/>
            <p:cNvSpPr/>
            <p:nvPr/>
          </p:nvSpPr>
          <p:spPr>
            <a:xfrm>
              <a:off x="7791391" y="3200086"/>
              <a:ext cx="317526" cy="330745"/>
            </a:xfrm>
            <a:custGeom>
              <a:avLst/>
              <a:gdLst>
                <a:gd name="connsiteX0" fmla="*/ 105825 w 317526"/>
                <a:gd name="connsiteY0" fmla="*/ 0 h 330745"/>
                <a:gd name="connsiteX1" fmla="*/ 277792 w 317526"/>
                <a:gd name="connsiteY1" fmla="*/ 132298 h 330745"/>
                <a:gd name="connsiteX2" fmla="*/ 26456 w 317526"/>
                <a:gd name="connsiteY2" fmla="*/ 185217 h 330745"/>
                <a:gd name="connsiteX3" fmla="*/ 317477 w 317526"/>
                <a:gd name="connsiteY3" fmla="*/ 277826 h 330745"/>
                <a:gd name="connsiteX4" fmla="*/ 0 w 317526"/>
                <a:gd name="connsiteY4" fmla="*/ 330745 h 33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526" h="330745">
                  <a:moveTo>
                    <a:pt x="105825" y="0"/>
                  </a:moveTo>
                  <a:cubicBezTo>
                    <a:pt x="198422" y="50714"/>
                    <a:pt x="291020" y="101429"/>
                    <a:pt x="277792" y="132298"/>
                  </a:cubicBezTo>
                  <a:cubicBezTo>
                    <a:pt x="264564" y="163167"/>
                    <a:pt x="19842" y="160962"/>
                    <a:pt x="26456" y="185217"/>
                  </a:cubicBezTo>
                  <a:cubicBezTo>
                    <a:pt x="33070" y="209472"/>
                    <a:pt x="321886" y="253571"/>
                    <a:pt x="317477" y="277826"/>
                  </a:cubicBezTo>
                  <a:cubicBezTo>
                    <a:pt x="313068" y="302081"/>
                    <a:pt x="0" y="330745"/>
                    <a:pt x="0" y="330745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0" name="Connecteur droit avec flèche 39"/>
            <p:cNvCxnSpPr/>
            <p:nvPr/>
          </p:nvCxnSpPr>
          <p:spPr>
            <a:xfrm flipV="1">
              <a:off x="7923698" y="3056086"/>
              <a:ext cx="0" cy="14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r 40"/>
          <p:cNvGrpSpPr>
            <a:grpSpLocks noChangeAspect="1"/>
          </p:cNvGrpSpPr>
          <p:nvPr/>
        </p:nvGrpSpPr>
        <p:grpSpPr>
          <a:xfrm>
            <a:off x="7579274" y="2482477"/>
            <a:ext cx="221026" cy="442777"/>
            <a:chOff x="7791391" y="3056086"/>
            <a:chExt cx="317526" cy="474745"/>
          </a:xfrm>
        </p:grpSpPr>
        <p:sp>
          <p:nvSpPr>
            <p:cNvPr id="42" name="Forme libre 41"/>
            <p:cNvSpPr/>
            <p:nvPr/>
          </p:nvSpPr>
          <p:spPr>
            <a:xfrm>
              <a:off x="7791391" y="3200086"/>
              <a:ext cx="317526" cy="330745"/>
            </a:xfrm>
            <a:custGeom>
              <a:avLst/>
              <a:gdLst>
                <a:gd name="connsiteX0" fmla="*/ 105825 w 317526"/>
                <a:gd name="connsiteY0" fmla="*/ 0 h 330745"/>
                <a:gd name="connsiteX1" fmla="*/ 277792 w 317526"/>
                <a:gd name="connsiteY1" fmla="*/ 132298 h 330745"/>
                <a:gd name="connsiteX2" fmla="*/ 26456 w 317526"/>
                <a:gd name="connsiteY2" fmla="*/ 185217 h 330745"/>
                <a:gd name="connsiteX3" fmla="*/ 317477 w 317526"/>
                <a:gd name="connsiteY3" fmla="*/ 277826 h 330745"/>
                <a:gd name="connsiteX4" fmla="*/ 0 w 317526"/>
                <a:gd name="connsiteY4" fmla="*/ 330745 h 33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526" h="330745">
                  <a:moveTo>
                    <a:pt x="105825" y="0"/>
                  </a:moveTo>
                  <a:cubicBezTo>
                    <a:pt x="198422" y="50714"/>
                    <a:pt x="291020" y="101429"/>
                    <a:pt x="277792" y="132298"/>
                  </a:cubicBezTo>
                  <a:cubicBezTo>
                    <a:pt x="264564" y="163167"/>
                    <a:pt x="19842" y="160962"/>
                    <a:pt x="26456" y="185217"/>
                  </a:cubicBezTo>
                  <a:cubicBezTo>
                    <a:pt x="33070" y="209472"/>
                    <a:pt x="321886" y="253571"/>
                    <a:pt x="317477" y="277826"/>
                  </a:cubicBezTo>
                  <a:cubicBezTo>
                    <a:pt x="313068" y="302081"/>
                    <a:pt x="0" y="330745"/>
                    <a:pt x="0" y="330745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3" name="Connecteur droit avec flèche 42"/>
            <p:cNvCxnSpPr/>
            <p:nvPr/>
          </p:nvCxnSpPr>
          <p:spPr>
            <a:xfrm flipV="1">
              <a:off x="7923698" y="3056086"/>
              <a:ext cx="0" cy="14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r 4"/>
          <p:cNvGrpSpPr/>
          <p:nvPr/>
        </p:nvGrpSpPr>
        <p:grpSpPr>
          <a:xfrm>
            <a:off x="1402081" y="3347503"/>
            <a:ext cx="6254806" cy="1554698"/>
            <a:chOff x="1402081" y="3347502"/>
            <a:chExt cx="6254806" cy="2164567"/>
          </a:xfrm>
        </p:grpSpPr>
        <p:cxnSp>
          <p:nvCxnSpPr>
            <p:cNvPr id="17" name="Connecteur droit avec flèche 16"/>
            <p:cNvCxnSpPr/>
            <p:nvPr/>
          </p:nvCxnSpPr>
          <p:spPr>
            <a:xfrm flipV="1">
              <a:off x="1402081" y="3347502"/>
              <a:ext cx="4285939" cy="36160"/>
            </a:xfrm>
            <a:prstGeom prst="straightConnector1">
              <a:avLst/>
            </a:prstGeom>
            <a:ln w="9525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>
            <a:xfrm>
              <a:off x="6175522" y="3347502"/>
              <a:ext cx="0" cy="2164567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/>
            <p:cNvCxnSpPr/>
            <p:nvPr/>
          </p:nvCxnSpPr>
          <p:spPr>
            <a:xfrm>
              <a:off x="7355483" y="3347502"/>
              <a:ext cx="0" cy="2164567"/>
            </a:xfrm>
            <a:prstGeom prst="straightConnector1">
              <a:avLst/>
            </a:prstGeom>
            <a:ln w="762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avec flèche 52"/>
            <p:cNvCxnSpPr/>
            <p:nvPr/>
          </p:nvCxnSpPr>
          <p:spPr>
            <a:xfrm>
              <a:off x="3278350" y="3374974"/>
              <a:ext cx="4378537" cy="0"/>
            </a:xfrm>
            <a:prstGeom prst="straightConnector1">
              <a:avLst/>
            </a:prstGeom>
            <a:ln w="762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avec flèche 53"/>
            <p:cNvCxnSpPr/>
            <p:nvPr/>
          </p:nvCxnSpPr>
          <p:spPr>
            <a:xfrm flipH="1">
              <a:off x="1891609" y="5512069"/>
              <a:ext cx="5498219" cy="0"/>
            </a:xfrm>
            <a:prstGeom prst="straightConnector1">
              <a:avLst/>
            </a:prstGeom>
            <a:ln w="9525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ZoneTexte 61"/>
          <p:cNvSpPr txBox="1"/>
          <p:nvPr/>
        </p:nvSpPr>
        <p:spPr>
          <a:xfrm>
            <a:off x="5383619" y="2113144"/>
            <a:ext cx="157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Subpolar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6765509" y="2116324"/>
            <a:ext cx="157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Nordic</a:t>
            </a:r>
            <a:r>
              <a:rPr lang="fr-FR" dirty="0" smtClean="0"/>
              <a:t> </a:t>
            </a:r>
            <a:r>
              <a:rPr lang="fr-FR" dirty="0" err="1" smtClean="0"/>
              <a:t>Seas</a:t>
            </a:r>
            <a:endParaRPr lang="fr-FR" dirty="0"/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935" y="1223749"/>
            <a:ext cx="829548" cy="979327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>
            <a:off x="5434548" y="3006753"/>
            <a:ext cx="1283137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3549803" y="3006753"/>
            <a:ext cx="1283137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3549803" y="2150415"/>
            <a:ext cx="157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Subtropical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9950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-130564"/>
            <a:ext cx="8042276" cy="1336956"/>
          </a:xfrm>
        </p:spPr>
        <p:txBody>
          <a:bodyPr/>
          <a:lstStyle/>
          <a:p>
            <a:r>
              <a:rPr lang="fr-FR" dirty="0" smtClean="0"/>
              <a:t>Background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301" y="2129999"/>
            <a:ext cx="4203378" cy="3813602"/>
          </a:xfrm>
        </p:spPr>
        <p:txBody>
          <a:bodyPr>
            <a:normAutofit fontScale="92500"/>
          </a:bodyPr>
          <a:lstStyle/>
          <a:p>
            <a:r>
              <a:rPr lang="fr-FR" dirty="0" err="1" smtClean="0"/>
              <a:t>Greenland</a:t>
            </a:r>
            <a:r>
              <a:rPr lang="fr-FR" dirty="0" smtClean="0"/>
              <a:t> </a:t>
            </a:r>
            <a:r>
              <a:rPr lang="fr-FR" dirty="0" err="1"/>
              <a:t>i</a:t>
            </a:r>
            <a:r>
              <a:rPr lang="fr-FR" dirty="0" err="1" smtClean="0"/>
              <a:t>ce</a:t>
            </a:r>
            <a:r>
              <a:rPr lang="fr-FR" dirty="0" smtClean="0"/>
              <a:t> </a:t>
            </a:r>
            <a:r>
              <a:rPr lang="fr-FR" dirty="0" err="1"/>
              <a:t>s</a:t>
            </a:r>
            <a:r>
              <a:rPr lang="fr-FR" dirty="0" err="1" smtClean="0"/>
              <a:t>heet</a:t>
            </a:r>
            <a:r>
              <a:rPr lang="fr-FR" dirty="0" smtClean="0"/>
              <a:t> (GIS)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melting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an </a:t>
            </a:r>
            <a:r>
              <a:rPr lang="fr-FR" dirty="0" err="1" smtClean="0"/>
              <a:t>increasing</a:t>
            </a:r>
            <a:r>
              <a:rPr lang="fr-FR" dirty="0" smtClean="0"/>
              <a:t> rate (</a:t>
            </a:r>
            <a:r>
              <a:rPr lang="fr-FR" dirty="0" err="1" smtClean="0"/>
              <a:t>Rignot</a:t>
            </a:r>
            <a:r>
              <a:rPr lang="fr-FR" dirty="0" smtClean="0"/>
              <a:t> et al. 2011)</a:t>
            </a:r>
          </a:p>
          <a:p>
            <a:endParaRPr lang="fr-FR" dirty="0"/>
          </a:p>
          <a:p>
            <a:r>
              <a:rPr lang="fr-FR" dirty="0" err="1"/>
              <a:t>P</a:t>
            </a:r>
            <a:r>
              <a:rPr lang="fr-FR" dirty="0" err="1" smtClean="0"/>
              <a:t>otential</a:t>
            </a:r>
            <a:r>
              <a:rPr lang="fr-FR" dirty="0" smtClean="0"/>
              <a:t> impact of GIS </a:t>
            </a:r>
            <a:r>
              <a:rPr lang="fr-FR" dirty="0" err="1" smtClean="0"/>
              <a:t>melting</a:t>
            </a:r>
            <a:r>
              <a:rPr lang="fr-FR" dirty="0" smtClean="0"/>
              <a:t> in the future on the Atlantic Meridional </a:t>
            </a:r>
            <a:r>
              <a:rPr lang="fr-FR" dirty="0" err="1" smtClean="0"/>
              <a:t>Overturning</a:t>
            </a:r>
            <a:r>
              <a:rPr lang="fr-FR" dirty="0" smtClean="0"/>
              <a:t> Circulation(AMOC)?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440" y="2349500"/>
            <a:ext cx="447255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82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Summary</a:t>
            </a:r>
            <a:r>
              <a:rPr lang="fr-FR" dirty="0"/>
              <a:t> </a:t>
            </a:r>
            <a:r>
              <a:rPr lang="fr-FR" dirty="0" err="1"/>
              <a:t>scheme</a:t>
            </a:r>
            <a:r>
              <a:rPr lang="fr-FR" dirty="0"/>
              <a:t> </a:t>
            </a:r>
            <a:r>
              <a:rPr lang="fr-FR" dirty="0" smtClean="0"/>
              <a:t>for AMOC </a:t>
            </a:r>
            <a:r>
              <a:rPr lang="fr-FR" dirty="0" err="1" smtClean="0"/>
              <a:t>response</a:t>
            </a:r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661301" y="2971216"/>
            <a:ext cx="7930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er 2"/>
          <p:cNvGrpSpPr/>
          <p:nvPr/>
        </p:nvGrpSpPr>
        <p:grpSpPr>
          <a:xfrm>
            <a:off x="5763843" y="2638057"/>
            <a:ext cx="539999" cy="323997"/>
            <a:chOff x="5624142" y="2511056"/>
            <a:chExt cx="803614" cy="460160"/>
          </a:xfrm>
        </p:grpSpPr>
        <p:grpSp>
          <p:nvGrpSpPr>
            <p:cNvPr id="23" name="Grouper 22"/>
            <p:cNvGrpSpPr>
              <a:grpSpLocks noChangeAspect="1"/>
            </p:cNvGrpSpPr>
            <p:nvPr/>
          </p:nvGrpSpPr>
          <p:grpSpPr>
            <a:xfrm>
              <a:off x="5624142" y="2528439"/>
              <a:ext cx="221026" cy="442777"/>
              <a:chOff x="7791391" y="3056086"/>
              <a:chExt cx="317526" cy="474745"/>
            </a:xfrm>
          </p:grpSpPr>
          <p:sp>
            <p:nvSpPr>
              <p:cNvPr id="24" name="Forme libre 23"/>
              <p:cNvSpPr/>
              <p:nvPr/>
            </p:nvSpPr>
            <p:spPr>
              <a:xfrm>
                <a:off x="7791391" y="3200086"/>
                <a:ext cx="317526" cy="330745"/>
              </a:xfrm>
              <a:custGeom>
                <a:avLst/>
                <a:gdLst>
                  <a:gd name="connsiteX0" fmla="*/ 105825 w 317526"/>
                  <a:gd name="connsiteY0" fmla="*/ 0 h 330745"/>
                  <a:gd name="connsiteX1" fmla="*/ 277792 w 317526"/>
                  <a:gd name="connsiteY1" fmla="*/ 132298 h 330745"/>
                  <a:gd name="connsiteX2" fmla="*/ 26456 w 317526"/>
                  <a:gd name="connsiteY2" fmla="*/ 185217 h 330745"/>
                  <a:gd name="connsiteX3" fmla="*/ 317477 w 317526"/>
                  <a:gd name="connsiteY3" fmla="*/ 277826 h 330745"/>
                  <a:gd name="connsiteX4" fmla="*/ 0 w 317526"/>
                  <a:gd name="connsiteY4" fmla="*/ 330745 h 330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526" h="330745">
                    <a:moveTo>
                      <a:pt x="105825" y="0"/>
                    </a:moveTo>
                    <a:cubicBezTo>
                      <a:pt x="198422" y="50714"/>
                      <a:pt x="291020" y="101429"/>
                      <a:pt x="277792" y="132298"/>
                    </a:cubicBezTo>
                    <a:cubicBezTo>
                      <a:pt x="264564" y="163167"/>
                      <a:pt x="19842" y="160962"/>
                      <a:pt x="26456" y="185217"/>
                    </a:cubicBezTo>
                    <a:cubicBezTo>
                      <a:pt x="33070" y="209472"/>
                      <a:pt x="321886" y="253571"/>
                      <a:pt x="317477" y="277826"/>
                    </a:cubicBezTo>
                    <a:cubicBezTo>
                      <a:pt x="313068" y="302081"/>
                      <a:pt x="0" y="330745"/>
                      <a:pt x="0" y="330745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5" name="Connecteur droit avec flèche 24"/>
              <p:cNvCxnSpPr/>
              <p:nvPr/>
            </p:nvCxnSpPr>
            <p:spPr>
              <a:xfrm flipV="1">
                <a:off x="7923698" y="3056086"/>
                <a:ext cx="0" cy="144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er 28"/>
            <p:cNvGrpSpPr>
              <a:grpSpLocks noChangeAspect="1"/>
            </p:cNvGrpSpPr>
            <p:nvPr/>
          </p:nvGrpSpPr>
          <p:grpSpPr>
            <a:xfrm>
              <a:off x="5908822" y="2519747"/>
              <a:ext cx="221026" cy="442777"/>
              <a:chOff x="7791391" y="3056086"/>
              <a:chExt cx="317526" cy="474745"/>
            </a:xfrm>
          </p:grpSpPr>
          <p:sp>
            <p:nvSpPr>
              <p:cNvPr id="30" name="Forme libre 29"/>
              <p:cNvSpPr/>
              <p:nvPr/>
            </p:nvSpPr>
            <p:spPr>
              <a:xfrm>
                <a:off x="7791391" y="3200086"/>
                <a:ext cx="317526" cy="330745"/>
              </a:xfrm>
              <a:custGeom>
                <a:avLst/>
                <a:gdLst>
                  <a:gd name="connsiteX0" fmla="*/ 105825 w 317526"/>
                  <a:gd name="connsiteY0" fmla="*/ 0 h 330745"/>
                  <a:gd name="connsiteX1" fmla="*/ 277792 w 317526"/>
                  <a:gd name="connsiteY1" fmla="*/ 132298 h 330745"/>
                  <a:gd name="connsiteX2" fmla="*/ 26456 w 317526"/>
                  <a:gd name="connsiteY2" fmla="*/ 185217 h 330745"/>
                  <a:gd name="connsiteX3" fmla="*/ 317477 w 317526"/>
                  <a:gd name="connsiteY3" fmla="*/ 277826 h 330745"/>
                  <a:gd name="connsiteX4" fmla="*/ 0 w 317526"/>
                  <a:gd name="connsiteY4" fmla="*/ 330745 h 330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526" h="330745">
                    <a:moveTo>
                      <a:pt x="105825" y="0"/>
                    </a:moveTo>
                    <a:cubicBezTo>
                      <a:pt x="198422" y="50714"/>
                      <a:pt x="291020" y="101429"/>
                      <a:pt x="277792" y="132298"/>
                    </a:cubicBezTo>
                    <a:cubicBezTo>
                      <a:pt x="264564" y="163167"/>
                      <a:pt x="19842" y="160962"/>
                      <a:pt x="26456" y="185217"/>
                    </a:cubicBezTo>
                    <a:cubicBezTo>
                      <a:pt x="33070" y="209472"/>
                      <a:pt x="321886" y="253571"/>
                      <a:pt x="317477" y="277826"/>
                    </a:cubicBezTo>
                    <a:cubicBezTo>
                      <a:pt x="313068" y="302081"/>
                      <a:pt x="0" y="330745"/>
                      <a:pt x="0" y="330745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1" name="Connecteur droit avec flèche 30"/>
              <p:cNvCxnSpPr/>
              <p:nvPr/>
            </p:nvCxnSpPr>
            <p:spPr>
              <a:xfrm flipV="1">
                <a:off x="7923698" y="3056086"/>
                <a:ext cx="0" cy="144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er 31"/>
            <p:cNvGrpSpPr>
              <a:grpSpLocks noChangeAspect="1"/>
            </p:cNvGrpSpPr>
            <p:nvPr/>
          </p:nvGrpSpPr>
          <p:grpSpPr>
            <a:xfrm>
              <a:off x="6206730" y="2511056"/>
              <a:ext cx="221026" cy="442777"/>
              <a:chOff x="7791391" y="3056086"/>
              <a:chExt cx="317526" cy="474745"/>
            </a:xfrm>
          </p:grpSpPr>
          <p:sp>
            <p:nvSpPr>
              <p:cNvPr id="33" name="Forme libre 32"/>
              <p:cNvSpPr/>
              <p:nvPr/>
            </p:nvSpPr>
            <p:spPr>
              <a:xfrm>
                <a:off x="7791391" y="3200086"/>
                <a:ext cx="317526" cy="330745"/>
              </a:xfrm>
              <a:custGeom>
                <a:avLst/>
                <a:gdLst>
                  <a:gd name="connsiteX0" fmla="*/ 105825 w 317526"/>
                  <a:gd name="connsiteY0" fmla="*/ 0 h 330745"/>
                  <a:gd name="connsiteX1" fmla="*/ 277792 w 317526"/>
                  <a:gd name="connsiteY1" fmla="*/ 132298 h 330745"/>
                  <a:gd name="connsiteX2" fmla="*/ 26456 w 317526"/>
                  <a:gd name="connsiteY2" fmla="*/ 185217 h 330745"/>
                  <a:gd name="connsiteX3" fmla="*/ 317477 w 317526"/>
                  <a:gd name="connsiteY3" fmla="*/ 277826 h 330745"/>
                  <a:gd name="connsiteX4" fmla="*/ 0 w 317526"/>
                  <a:gd name="connsiteY4" fmla="*/ 330745 h 330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526" h="330745">
                    <a:moveTo>
                      <a:pt x="105825" y="0"/>
                    </a:moveTo>
                    <a:cubicBezTo>
                      <a:pt x="198422" y="50714"/>
                      <a:pt x="291020" y="101429"/>
                      <a:pt x="277792" y="132298"/>
                    </a:cubicBezTo>
                    <a:cubicBezTo>
                      <a:pt x="264564" y="163167"/>
                      <a:pt x="19842" y="160962"/>
                      <a:pt x="26456" y="185217"/>
                    </a:cubicBezTo>
                    <a:cubicBezTo>
                      <a:pt x="33070" y="209472"/>
                      <a:pt x="321886" y="253571"/>
                      <a:pt x="317477" y="277826"/>
                    </a:cubicBezTo>
                    <a:cubicBezTo>
                      <a:pt x="313068" y="302081"/>
                      <a:pt x="0" y="330745"/>
                      <a:pt x="0" y="330745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4" name="Connecteur droit avec flèche 33"/>
              <p:cNvCxnSpPr/>
              <p:nvPr/>
            </p:nvCxnSpPr>
            <p:spPr>
              <a:xfrm flipV="1">
                <a:off x="7923698" y="3056086"/>
                <a:ext cx="0" cy="144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er 34"/>
          <p:cNvGrpSpPr>
            <a:grpSpLocks noChangeAspect="1"/>
          </p:cNvGrpSpPr>
          <p:nvPr/>
        </p:nvGrpSpPr>
        <p:grpSpPr>
          <a:xfrm>
            <a:off x="6996686" y="2499860"/>
            <a:ext cx="221026" cy="442777"/>
            <a:chOff x="7791391" y="3056086"/>
            <a:chExt cx="317526" cy="474745"/>
          </a:xfrm>
        </p:grpSpPr>
        <p:sp>
          <p:nvSpPr>
            <p:cNvPr id="36" name="Forme libre 35"/>
            <p:cNvSpPr/>
            <p:nvPr/>
          </p:nvSpPr>
          <p:spPr>
            <a:xfrm>
              <a:off x="7791391" y="3200086"/>
              <a:ext cx="317526" cy="330745"/>
            </a:xfrm>
            <a:custGeom>
              <a:avLst/>
              <a:gdLst>
                <a:gd name="connsiteX0" fmla="*/ 105825 w 317526"/>
                <a:gd name="connsiteY0" fmla="*/ 0 h 330745"/>
                <a:gd name="connsiteX1" fmla="*/ 277792 w 317526"/>
                <a:gd name="connsiteY1" fmla="*/ 132298 h 330745"/>
                <a:gd name="connsiteX2" fmla="*/ 26456 w 317526"/>
                <a:gd name="connsiteY2" fmla="*/ 185217 h 330745"/>
                <a:gd name="connsiteX3" fmla="*/ 317477 w 317526"/>
                <a:gd name="connsiteY3" fmla="*/ 277826 h 330745"/>
                <a:gd name="connsiteX4" fmla="*/ 0 w 317526"/>
                <a:gd name="connsiteY4" fmla="*/ 330745 h 33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526" h="330745">
                  <a:moveTo>
                    <a:pt x="105825" y="0"/>
                  </a:moveTo>
                  <a:cubicBezTo>
                    <a:pt x="198422" y="50714"/>
                    <a:pt x="291020" y="101429"/>
                    <a:pt x="277792" y="132298"/>
                  </a:cubicBezTo>
                  <a:cubicBezTo>
                    <a:pt x="264564" y="163167"/>
                    <a:pt x="19842" y="160962"/>
                    <a:pt x="26456" y="185217"/>
                  </a:cubicBezTo>
                  <a:cubicBezTo>
                    <a:pt x="33070" y="209472"/>
                    <a:pt x="321886" y="253571"/>
                    <a:pt x="317477" y="277826"/>
                  </a:cubicBezTo>
                  <a:cubicBezTo>
                    <a:pt x="313068" y="302081"/>
                    <a:pt x="0" y="330745"/>
                    <a:pt x="0" y="330745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7" name="Connecteur droit avec flèche 36"/>
            <p:cNvCxnSpPr/>
            <p:nvPr/>
          </p:nvCxnSpPr>
          <p:spPr>
            <a:xfrm flipV="1">
              <a:off x="7923698" y="3056086"/>
              <a:ext cx="0" cy="14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er 37"/>
          <p:cNvGrpSpPr>
            <a:grpSpLocks noChangeAspect="1"/>
          </p:cNvGrpSpPr>
          <p:nvPr/>
        </p:nvGrpSpPr>
        <p:grpSpPr>
          <a:xfrm>
            <a:off x="7281366" y="2491169"/>
            <a:ext cx="221026" cy="442777"/>
            <a:chOff x="7791391" y="3056086"/>
            <a:chExt cx="317526" cy="474745"/>
          </a:xfrm>
        </p:grpSpPr>
        <p:sp>
          <p:nvSpPr>
            <p:cNvPr id="39" name="Forme libre 38"/>
            <p:cNvSpPr/>
            <p:nvPr/>
          </p:nvSpPr>
          <p:spPr>
            <a:xfrm>
              <a:off x="7791391" y="3200086"/>
              <a:ext cx="317526" cy="330745"/>
            </a:xfrm>
            <a:custGeom>
              <a:avLst/>
              <a:gdLst>
                <a:gd name="connsiteX0" fmla="*/ 105825 w 317526"/>
                <a:gd name="connsiteY0" fmla="*/ 0 h 330745"/>
                <a:gd name="connsiteX1" fmla="*/ 277792 w 317526"/>
                <a:gd name="connsiteY1" fmla="*/ 132298 h 330745"/>
                <a:gd name="connsiteX2" fmla="*/ 26456 w 317526"/>
                <a:gd name="connsiteY2" fmla="*/ 185217 h 330745"/>
                <a:gd name="connsiteX3" fmla="*/ 317477 w 317526"/>
                <a:gd name="connsiteY3" fmla="*/ 277826 h 330745"/>
                <a:gd name="connsiteX4" fmla="*/ 0 w 317526"/>
                <a:gd name="connsiteY4" fmla="*/ 330745 h 33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526" h="330745">
                  <a:moveTo>
                    <a:pt x="105825" y="0"/>
                  </a:moveTo>
                  <a:cubicBezTo>
                    <a:pt x="198422" y="50714"/>
                    <a:pt x="291020" y="101429"/>
                    <a:pt x="277792" y="132298"/>
                  </a:cubicBezTo>
                  <a:cubicBezTo>
                    <a:pt x="264564" y="163167"/>
                    <a:pt x="19842" y="160962"/>
                    <a:pt x="26456" y="185217"/>
                  </a:cubicBezTo>
                  <a:cubicBezTo>
                    <a:pt x="33070" y="209472"/>
                    <a:pt x="321886" y="253571"/>
                    <a:pt x="317477" y="277826"/>
                  </a:cubicBezTo>
                  <a:cubicBezTo>
                    <a:pt x="313068" y="302081"/>
                    <a:pt x="0" y="330745"/>
                    <a:pt x="0" y="330745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0" name="Connecteur droit avec flèche 39"/>
            <p:cNvCxnSpPr/>
            <p:nvPr/>
          </p:nvCxnSpPr>
          <p:spPr>
            <a:xfrm flipV="1">
              <a:off x="7923698" y="3056086"/>
              <a:ext cx="0" cy="14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r 40"/>
          <p:cNvGrpSpPr>
            <a:grpSpLocks noChangeAspect="1"/>
          </p:cNvGrpSpPr>
          <p:nvPr/>
        </p:nvGrpSpPr>
        <p:grpSpPr>
          <a:xfrm>
            <a:off x="7579274" y="2482477"/>
            <a:ext cx="221026" cy="442777"/>
            <a:chOff x="7791391" y="3056086"/>
            <a:chExt cx="317526" cy="474745"/>
          </a:xfrm>
        </p:grpSpPr>
        <p:sp>
          <p:nvSpPr>
            <p:cNvPr id="42" name="Forme libre 41"/>
            <p:cNvSpPr/>
            <p:nvPr/>
          </p:nvSpPr>
          <p:spPr>
            <a:xfrm>
              <a:off x="7791391" y="3200086"/>
              <a:ext cx="317526" cy="330745"/>
            </a:xfrm>
            <a:custGeom>
              <a:avLst/>
              <a:gdLst>
                <a:gd name="connsiteX0" fmla="*/ 105825 w 317526"/>
                <a:gd name="connsiteY0" fmla="*/ 0 h 330745"/>
                <a:gd name="connsiteX1" fmla="*/ 277792 w 317526"/>
                <a:gd name="connsiteY1" fmla="*/ 132298 h 330745"/>
                <a:gd name="connsiteX2" fmla="*/ 26456 w 317526"/>
                <a:gd name="connsiteY2" fmla="*/ 185217 h 330745"/>
                <a:gd name="connsiteX3" fmla="*/ 317477 w 317526"/>
                <a:gd name="connsiteY3" fmla="*/ 277826 h 330745"/>
                <a:gd name="connsiteX4" fmla="*/ 0 w 317526"/>
                <a:gd name="connsiteY4" fmla="*/ 330745 h 33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526" h="330745">
                  <a:moveTo>
                    <a:pt x="105825" y="0"/>
                  </a:moveTo>
                  <a:cubicBezTo>
                    <a:pt x="198422" y="50714"/>
                    <a:pt x="291020" y="101429"/>
                    <a:pt x="277792" y="132298"/>
                  </a:cubicBezTo>
                  <a:cubicBezTo>
                    <a:pt x="264564" y="163167"/>
                    <a:pt x="19842" y="160962"/>
                    <a:pt x="26456" y="185217"/>
                  </a:cubicBezTo>
                  <a:cubicBezTo>
                    <a:pt x="33070" y="209472"/>
                    <a:pt x="321886" y="253571"/>
                    <a:pt x="317477" y="277826"/>
                  </a:cubicBezTo>
                  <a:cubicBezTo>
                    <a:pt x="313068" y="302081"/>
                    <a:pt x="0" y="330745"/>
                    <a:pt x="0" y="330745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3" name="Connecteur droit avec flèche 42"/>
            <p:cNvCxnSpPr/>
            <p:nvPr/>
          </p:nvCxnSpPr>
          <p:spPr>
            <a:xfrm flipV="1">
              <a:off x="7923698" y="3056086"/>
              <a:ext cx="0" cy="14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r 4"/>
          <p:cNvGrpSpPr/>
          <p:nvPr/>
        </p:nvGrpSpPr>
        <p:grpSpPr>
          <a:xfrm>
            <a:off x="1402081" y="3347502"/>
            <a:ext cx="6254806" cy="2164567"/>
            <a:chOff x="1402081" y="3347502"/>
            <a:chExt cx="6254806" cy="2164567"/>
          </a:xfrm>
        </p:grpSpPr>
        <p:cxnSp>
          <p:nvCxnSpPr>
            <p:cNvPr id="17" name="Connecteur droit avec flèche 16"/>
            <p:cNvCxnSpPr/>
            <p:nvPr/>
          </p:nvCxnSpPr>
          <p:spPr>
            <a:xfrm flipV="1">
              <a:off x="1402081" y="3347502"/>
              <a:ext cx="4285939" cy="36160"/>
            </a:xfrm>
            <a:prstGeom prst="straightConnector1">
              <a:avLst/>
            </a:prstGeom>
            <a:ln w="1524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>
            <a:xfrm>
              <a:off x="6175522" y="3347502"/>
              <a:ext cx="0" cy="2164567"/>
            </a:xfrm>
            <a:prstGeom prst="straightConnector1">
              <a:avLst/>
            </a:prstGeom>
            <a:ln w="762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/>
            <p:cNvCxnSpPr/>
            <p:nvPr/>
          </p:nvCxnSpPr>
          <p:spPr>
            <a:xfrm>
              <a:off x="7355483" y="3347502"/>
              <a:ext cx="0" cy="2164567"/>
            </a:xfrm>
            <a:prstGeom prst="straightConnector1">
              <a:avLst/>
            </a:prstGeom>
            <a:ln w="762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avec flèche 52"/>
            <p:cNvCxnSpPr/>
            <p:nvPr/>
          </p:nvCxnSpPr>
          <p:spPr>
            <a:xfrm>
              <a:off x="3278350" y="3374974"/>
              <a:ext cx="4378537" cy="0"/>
            </a:xfrm>
            <a:prstGeom prst="straightConnector1">
              <a:avLst/>
            </a:prstGeom>
            <a:ln w="117475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avec flèche 53"/>
            <p:cNvCxnSpPr/>
            <p:nvPr/>
          </p:nvCxnSpPr>
          <p:spPr>
            <a:xfrm flipH="1">
              <a:off x="1891609" y="5512069"/>
              <a:ext cx="5498219" cy="0"/>
            </a:xfrm>
            <a:prstGeom prst="straightConnector1">
              <a:avLst/>
            </a:prstGeom>
            <a:ln w="1524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ZoneTexte 61"/>
          <p:cNvSpPr txBox="1"/>
          <p:nvPr/>
        </p:nvSpPr>
        <p:spPr>
          <a:xfrm>
            <a:off x="5383619" y="2113144"/>
            <a:ext cx="157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Subpolar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6765509" y="2116324"/>
            <a:ext cx="157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Nordic</a:t>
            </a:r>
            <a:r>
              <a:rPr lang="fr-FR" dirty="0" smtClean="0"/>
              <a:t> </a:t>
            </a:r>
            <a:r>
              <a:rPr lang="fr-FR" dirty="0" err="1" smtClean="0"/>
              <a:t>Seas</a:t>
            </a:r>
            <a:endParaRPr lang="fr-FR" dirty="0"/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935" y="1223749"/>
            <a:ext cx="829548" cy="979327"/>
          </a:xfrm>
          <a:prstGeom prst="rect">
            <a:avLst/>
          </a:prstGeom>
        </p:spPr>
      </p:pic>
      <p:cxnSp>
        <p:nvCxnSpPr>
          <p:cNvPr id="45" name="Connecteur droit 44"/>
          <p:cNvCxnSpPr/>
          <p:nvPr/>
        </p:nvCxnSpPr>
        <p:spPr>
          <a:xfrm>
            <a:off x="3549803" y="3006753"/>
            <a:ext cx="1283137" cy="0"/>
          </a:xfrm>
          <a:prstGeom prst="line">
            <a:avLst/>
          </a:prstGeom>
          <a:ln w="1524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3549803" y="2150415"/>
            <a:ext cx="157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Subtropical</a:t>
            </a:r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5434548" y="2994053"/>
            <a:ext cx="1283137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832940" y="2808359"/>
            <a:ext cx="60160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751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" y="94876"/>
            <a:ext cx="8839200" cy="768724"/>
          </a:xfrm>
        </p:spPr>
        <p:txBody>
          <a:bodyPr/>
          <a:lstStyle/>
          <a:p>
            <a:r>
              <a:rPr lang="fr-FR" sz="4000" dirty="0" err="1" smtClean="0"/>
              <a:t>Gyres</a:t>
            </a:r>
            <a:r>
              <a:rPr lang="fr-FR" sz="4000" dirty="0" smtClean="0"/>
              <a:t> </a:t>
            </a:r>
            <a:r>
              <a:rPr lang="fr-FR" sz="4000" dirty="0" err="1" smtClean="0"/>
              <a:t>asymmetry</a:t>
            </a:r>
            <a:r>
              <a:rPr lang="fr-FR" sz="4000" dirty="0" smtClean="0"/>
              <a:t> and FW </a:t>
            </a:r>
            <a:r>
              <a:rPr lang="fr-FR" sz="4000" dirty="0" err="1" smtClean="0"/>
              <a:t>leakage</a:t>
            </a:r>
            <a:endParaRPr lang="fr-FR" sz="4000" dirty="0"/>
          </a:p>
        </p:txBody>
      </p:sp>
      <p:grpSp>
        <p:nvGrpSpPr>
          <p:cNvPr id="7" name="Grouper 6"/>
          <p:cNvGrpSpPr/>
          <p:nvPr/>
        </p:nvGrpSpPr>
        <p:grpSpPr>
          <a:xfrm>
            <a:off x="715742" y="1231901"/>
            <a:ext cx="7983758" cy="5359400"/>
            <a:chOff x="731359" y="4160619"/>
            <a:chExt cx="3382614" cy="2653447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1359" y="4160619"/>
              <a:ext cx="3382614" cy="2265581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871059" y="6444734"/>
              <a:ext cx="30278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Rypina</a:t>
              </a:r>
              <a:r>
                <a:rPr lang="fr-FR" dirty="0" smtClean="0"/>
                <a:t> et al. 2011 </a:t>
              </a:r>
              <a:endParaRPr lang="fr-FR" dirty="0"/>
            </a:p>
          </p:txBody>
        </p:sp>
      </p:grpSp>
      <p:cxnSp>
        <p:nvCxnSpPr>
          <p:cNvPr id="18" name="Connecteur droit 17"/>
          <p:cNvCxnSpPr/>
          <p:nvPr/>
        </p:nvCxnSpPr>
        <p:spPr>
          <a:xfrm flipV="1">
            <a:off x="4114800" y="2463800"/>
            <a:ext cx="2628900" cy="10795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4114800" y="3467100"/>
            <a:ext cx="2628900" cy="1524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er 25"/>
          <p:cNvGrpSpPr/>
          <p:nvPr/>
        </p:nvGrpSpPr>
        <p:grpSpPr>
          <a:xfrm>
            <a:off x="4991100" y="3721100"/>
            <a:ext cx="1551386" cy="1282700"/>
            <a:chOff x="4991100" y="3721100"/>
            <a:chExt cx="1551386" cy="1282700"/>
          </a:xfrm>
        </p:grpSpPr>
        <p:sp>
          <p:nvSpPr>
            <p:cNvPr id="23" name="Forme libre 22"/>
            <p:cNvSpPr/>
            <p:nvPr/>
          </p:nvSpPr>
          <p:spPr>
            <a:xfrm>
              <a:off x="5168900" y="3721100"/>
              <a:ext cx="1373586" cy="1282700"/>
            </a:xfrm>
            <a:custGeom>
              <a:avLst/>
              <a:gdLst>
                <a:gd name="connsiteX0" fmla="*/ 901700 w 1373586"/>
                <a:gd name="connsiteY0" fmla="*/ 0 h 1282700"/>
                <a:gd name="connsiteX1" fmla="*/ 1346200 w 1373586"/>
                <a:gd name="connsiteY1" fmla="*/ 215900 h 1282700"/>
                <a:gd name="connsiteX2" fmla="*/ 1257300 w 1373586"/>
                <a:gd name="connsiteY2" fmla="*/ 762000 h 1282700"/>
                <a:gd name="connsiteX3" fmla="*/ 698500 w 1373586"/>
                <a:gd name="connsiteY3" fmla="*/ 1104900 h 1282700"/>
                <a:gd name="connsiteX4" fmla="*/ 0 w 1373586"/>
                <a:gd name="connsiteY4" fmla="*/ 1282700 h 1282700"/>
                <a:gd name="connsiteX5" fmla="*/ 0 w 1373586"/>
                <a:gd name="connsiteY5" fmla="*/ 1282700 h 128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586" h="1282700">
                  <a:moveTo>
                    <a:pt x="901700" y="0"/>
                  </a:moveTo>
                  <a:cubicBezTo>
                    <a:pt x="1094316" y="44450"/>
                    <a:pt x="1286933" y="88900"/>
                    <a:pt x="1346200" y="215900"/>
                  </a:cubicBezTo>
                  <a:cubicBezTo>
                    <a:pt x="1405467" y="342900"/>
                    <a:pt x="1365250" y="613833"/>
                    <a:pt x="1257300" y="762000"/>
                  </a:cubicBezTo>
                  <a:cubicBezTo>
                    <a:pt x="1149350" y="910167"/>
                    <a:pt x="908050" y="1018117"/>
                    <a:pt x="698500" y="1104900"/>
                  </a:cubicBezTo>
                  <a:cubicBezTo>
                    <a:pt x="488950" y="1191683"/>
                    <a:pt x="0" y="1282700"/>
                    <a:pt x="0" y="1282700"/>
                  </a:cubicBezTo>
                  <a:lnTo>
                    <a:pt x="0" y="1282700"/>
                  </a:lnTo>
                </a:path>
              </a:pathLst>
            </a:cu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5" name="Connecteur droit avec flèche 24"/>
            <p:cNvCxnSpPr>
              <a:stCxn id="23" idx="4"/>
            </p:cNvCxnSpPr>
            <p:nvPr/>
          </p:nvCxnSpPr>
          <p:spPr>
            <a:xfrm flipH="1">
              <a:off x="4991100" y="5003800"/>
              <a:ext cx="105800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Connecteur droit avec flèche 27"/>
          <p:cNvCxnSpPr/>
          <p:nvPr/>
        </p:nvCxnSpPr>
        <p:spPr>
          <a:xfrm>
            <a:off x="5600700" y="2603500"/>
            <a:ext cx="469900" cy="57150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5753100" y="3136900"/>
            <a:ext cx="127000" cy="850900"/>
          </a:xfrm>
          <a:prstGeom prst="straightConnector1">
            <a:avLst/>
          </a:prstGeom>
          <a:ln w="635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723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62" y="107576"/>
            <a:ext cx="4391765" cy="1336956"/>
          </a:xfrm>
        </p:spPr>
        <p:txBody>
          <a:bodyPr/>
          <a:lstStyle/>
          <a:p>
            <a:r>
              <a:rPr lang="fr-FR" dirty="0" err="1" smtClean="0"/>
              <a:t>Climatic</a:t>
            </a:r>
            <a:r>
              <a:rPr lang="fr-FR" dirty="0" smtClean="0"/>
              <a:t> </a:t>
            </a:r>
            <a:r>
              <a:rPr lang="fr-FR" dirty="0" err="1" smtClean="0"/>
              <a:t>fingerprints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8275" y="1879601"/>
            <a:ext cx="4424532" cy="4343400"/>
          </a:xfrm>
        </p:spPr>
        <p:txBody>
          <a:bodyPr/>
          <a:lstStyle/>
          <a:p>
            <a:r>
              <a:rPr lang="fr-FR" dirty="0" smtClean="0"/>
              <a:t>Large </a:t>
            </a:r>
            <a:r>
              <a:rPr lang="fr-FR" dirty="0" err="1" smtClean="0"/>
              <a:t>uncertainty</a:t>
            </a:r>
            <a:r>
              <a:rPr lang="fr-FR" dirty="0" smtClean="0"/>
              <a:t> over </a:t>
            </a:r>
            <a:r>
              <a:rPr lang="fr-FR" dirty="0" err="1" smtClean="0"/>
              <a:t>Scandinavia</a:t>
            </a:r>
            <a:r>
              <a:rPr lang="fr-FR" dirty="0" smtClean="0"/>
              <a:t> for surface </a:t>
            </a:r>
            <a:r>
              <a:rPr lang="fr-FR" dirty="0" err="1" smtClean="0"/>
              <a:t>temperature</a:t>
            </a:r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927" y="0"/>
            <a:ext cx="4395073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er 7"/>
          <p:cNvGrpSpPr/>
          <p:nvPr/>
        </p:nvGrpSpPr>
        <p:grpSpPr>
          <a:xfrm>
            <a:off x="5814092" y="370428"/>
            <a:ext cx="2669508" cy="4657662"/>
            <a:chOff x="5026720" y="820248"/>
            <a:chExt cx="3049378" cy="4657662"/>
          </a:xfrm>
        </p:grpSpPr>
        <p:sp>
          <p:nvSpPr>
            <p:cNvPr id="9" name="Ellipse 8"/>
            <p:cNvSpPr/>
            <p:nvPr/>
          </p:nvSpPr>
          <p:spPr>
            <a:xfrm>
              <a:off x="5026720" y="820248"/>
              <a:ext cx="515900" cy="410124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7560198" y="820248"/>
              <a:ext cx="515900" cy="410124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7527403" y="2970348"/>
              <a:ext cx="515900" cy="410124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5026720" y="5067786"/>
              <a:ext cx="515900" cy="410124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5026720" y="2970348"/>
              <a:ext cx="515900" cy="410124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83656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62" y="107576"/>
            <a:ext cx="4391765" cy="1336956"/>
          </a:xfrm>
        </p:spPr>
        <p:txBody>
          <a:bodyPr/>
          <a:lstStyle/>
          <a:p>
            <a:r>
              <a:rPr lang="fr-FR" dirty="0" err="1" smtClean="0"/>
              <a:t>Climatic</a:t>
            </a:r>
            <a:r>
              <a:rPr lang="fr-FR" dirty="0" smtClean="0"/>
              <a:t> </a:t>
            </a:r>
            <a:r>
              <a:rPr lang="fr-FR" dirty="0" err="1" smtClean="0"/>
              <a:t>fingerprints</a:t>
            </a:r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027" y="-18000"/>
            <a:ext cx="4363680" cy="68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68275" y="1879601"/>
            <a:ext cx="4424532" cy="4343400"/>
          </a:xfrm>
        </p:spPr>
        <p:txBody>
          <a:bodyPr/>
          <a:lstStyle/>
          <a:p>
            <a:r>
              <a:rPr lang="fr-FR" dirty="0" smtClean="0"/>
              <a:t>Large </a:t>
            </a:r>
            <a:r>
              <a:rPr lang="fr-FR" dirty="0" err="1" smtClean="0"/>
              <a:t>uncertainty</a:t>
            </a:r>
            <a:r>
              <a:rPr lang="fr-FR" dirty="0" smtClean="0"/>
              <a:t> over </a:t>
            </a:r>
            <a:r>
              <a:rPr lang="fr-FR" dirty="0" err="1" smtClean="0"/>
              <a:t>Scandinavia</a:t>
            </a:r>
            <a:r>
              <a:rPr lang="fr-FR" dirty="0"/>
              <a:t> for surface </a:t>
            </a:r>
            <a:r>
              <a:rPr lang="fr-FR" dirty="0" err="1"/>
              <a:t>temperature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Slight</a:t>
            </a:r>
            <a:r>
              <a:rPr lang="fr-FR" dirty="0" smtClean="0"/>
              <a:t> </a:t>
            </a:r>
            <a:r>
              <a:rPr lang="fr-FR" dirty="0" err="1" smtClean="0"/>
              <a:t>southward</a:t>
            </a:r>
            <a:r>
              <a:rPr lang="fr-FR" dirty="0" smtClean="0"/>
              <a:t> ITCZ shift</a:t>
            </a:r>
            <a:endParaRPr lang="fr-FR" dirty="0"/>
          </a:p>
        </p:txBody>
      </p:sp>
      <p:grpSp>
        <p:nvGrpSpPr>
          <p:cNvPr id="9" name="Grouper 8"/>
          <p:cNvGrpSpPr/>
          <p:nvPr/>
        </p:nvGrpSpPr>
        <p:grpSpPr>
          <a:xfrm>
            <a:off x="5534692" y="941928"/>
            <a:ext cx="2669508" cy="4657662"/>
            <a:chOff x="5026720" y="820248"/>
            <a:chExt cx="3049378" cy="4657662"/>
          </a:xfrm>
        </p:grpSpPr>
        <p:sp>
          <p:nvSpPr>
            <p:cNvPr id="10" name="Ellipse 9"/>
            <p:cNvSpPr/>
            <p:nvPr/>
          </p:nvSpPr>
          <p:spPr>
            <a:xfrm>
              <a:off x="5026720" y="820248"/>
              <a:ext cx="515900" cy="410124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7560198" y="820248"/>
              <a:ext cx="515900" cy="410124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7527403" y="2970348"/>
              <a:ext cx="515900" cy="410124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5026720" y="5067786"/>
              <a:ext cx="515900" cy="410124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5026720" y="2970348"/>
              <a:ext cx="515900" cy="410124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842835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93208"/>
            <a:ext cx="4173196" cy="1336956"/>
          </a:xfrm>
        </p:spPr>
        <p:txBody>
          <a:bodyPr/>
          <a:lstStyle/>
          <a:p>
            <a:r>
              <a:rPr lang="fr-FR" dirty="0" err="1" smtClean="0"/>
              <a:t>Sea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fingerprint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1487" y="2052648"/>
            <a:ext cx="3678213" cy="4343400"/>
          </a:xfrm>
        </p:spPr>
        <p:txBody>
          <a:bodyPr/>
          <a:lstStyle/>
          <a:p>
            <a:r>
              <a:rPr lang="fr-FR" dirty="0" err="1" smtClean="0"/>
              <a:t>Isostatic</a:t>
            </a:r>
            <a:r>
              <a:rPr lang="fr-FR" dirty="0" smtClean="0"/>
              <a:t> + </a:t>
            </a:r>
            <a:r>
              <a:rPr lang="fr-FR" dirty="0" err="1" smtClean="0"/>
              <a:t>dynamic</a:t>
            </a:r>
            <a:r>
              <a:rPr lang="fr-FR" dirty="0" smtClean="0"/>
              <a:t> </a:t>
            </a:r>
            <a:r>
              <a:rPr lang="fr-FR" dirty="0" err="1" smtClean="0"/>
              <a:t>sea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rise</a:t>
            </a:r>
            <a:r>
              <a:rPr lang="fr-FR" dirty="0" smtClean="0"/>
              <a:t> (no changes in </a:t>
            </a:r>
            <a:r>
              <a:rPr lang="fr-FR" dirty="0" err="1" smtClean="0"/>
              <a:t>gravity</a:t>
            </a:r>
            <a:r>
              <a:rPr lang="fr-FR" dirty="0" smtClean="0"/>
              <a:t> </a:t>
            </a:r>
            <a:r>
              <a:rPr lang="fr-FR" dirty="0" err="1" smtClean="0"/>
              <a:t>accounted</a:t>
            </a:r>
            <a:r>
              <a:rPr lang="fr-FR" dirty="0" smtClean="0"/>
              <a:t> for)</a:t>
            </a:r>
          </a:p>
          <a:p>
            <a:endParaRPr lang="fr-FR" dirty="0"/>
          </a:p>
          <a:p>
            <a:r>
              <a:rPr lang="fr-FR" dirty="0" err="1" smtClean="0"/>
              <a:t>Similar</a:t>
            </a:r>
            <a:r>
              <a:rPr lang="fr-FR" dirty="0" smtClean="0"/>
              <a:t> « comma » </a:t>
            </a:r>
            <a:r>
              <a:rPr lang="fr-FR" dirty="0" err="1" smtClean="0"/>
              <a:t>shape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8" name="Imag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1" y="0"/>
            <a:ext cx="49149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er 5"/>
          <p:cNvGrpSpPr/>
          <p:nvPr/>
        </p:nvGrpSpPr>
        <p:grpSpPr>
          <a:xfrm>
            <a:off x="5029200" y="1739900"/>
            <a:ext cx="3275378" cy="4102100"/>
            <a:chOff x="5029200" y="1739900"/>
            <a:chExt cx="3275378" cy="4102100"/>
          </a:xfrm>
        </p:grpSpPr>
        <p:sp>
          <p:nvSpPr>
            <p:cNvPr id="5" name="Forme libre 4"/>
            <p:cNvSpPr/>
            <p:nvPr/>
          </p:nvSpPr>
          <p:spPr>
            <a:xfrm>
              <a:off x="7531100" y="4914900"/>
              <a:ext cx="773478" cy="927100"/>
            </a:xfrm>
            <a:custGeom>
              <a:avLst/>
              <a:gdLst>
                <a:gd name="connsiteX0" fmla="*/ 292100 w 773478"/>
                <a:gd name="connsiteY0" fmla="*/ 0 h 927100"/>
                <a:gd name="connsiteX1" fmla="*/ 749300 w 773478"/>
                <a:gd name="connsiteY1" fmla="*/ 127000 h 927100"/>
                <a:gd name="connsiteX2" fmla="*/ 635000 w 773478"/>
                <a:gd name="connsiteY2" fmla="*/ 596900 h 927100"/>
                <a:gd name="connsiteX3" fmla="*/ 0 w 773478"/>
                <a:gd name="connsiteY3" fmla="*/ 927100 h 927100"/>
                <a:gd name="connsiteX4" fmla="*/ 0 w 773478"/>
                <a:gd name="connsiteY4" fmla="*/ 927100 h 92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3478" h="927100">
                  <a:moveTo>
                    <a:pt x="292100" y="0"/>
                  </a:moveTo>
                  <a:cubicBezTo>
                    <a:pt x="492125" y="13758"/>
                    <a:pt x="692150" y="27517"/>
                    <a:pt x="749300" y="127000"/>
                  </a:cubicBezTo>
                  <a:cubicBezTo>
                    <a:pt x="806450" y="226483"/>
                    <a:pt x="759883" y="463550"/>
                    <a:pt x="635000" y="596900"/>
                  </a:cubicBezTo>
                  <a:cubicBezTo>
                    <a:pt x="510117" y="730250"/>
                    <a:pt x="0" y="927100"/>
                    <a:pt x="0" y="927100"/>
                  </a:cubicBezTo>
                  <a:lnTo>
                    <a:pt x="0" y="927100"/>
                  </a:lnTo>
                </a:path>
              </a:pathLst>
            </a:custGeom>
            <a:ln w="571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orme libre 6"/>
            <p:cNvSpPr/>
            <p:nvPr/>
          </p:nvSpPr>
          <p:spPr>
            <a:xfrm>
              <a:off x="5029200" y="4914900"/>
              <a:ext cx="773478" cy="927100"/>
            </a:xfrm>
            <a:custGeom>
              <a:avLst/>
              <a:gdLst>
                <a:gd name="connsiteX0" fmla="*/ 292100 w 773478"/>
                <a:gd name="connsiteY0" fmla="*/ 0 h 927100"/>
                <a:gd name="connsiteX1" fmla="*/ 749300 w 773478"/>
                <a:gd name="connsiteY1" fmla="*/ 127000 h 927100"/>
                <a:gd name="connsiteX2" fmla="*/ 635000 w 773478"/>
                <a:gd name="connsiteY2" fmla="*/ 596900 h 927100"/>
                <a:gd name="connsiteX3" fmla="*/ 0 w 773478"/>
                <a:gd name="connsiteY3" fmla="*/ 927100 h 927100"/>
                <a:gd name="connsiteX4" fmla="*/ 0 w 773478"/>
                <a:gd name="connsiteY4" fmla="*/ 927100 h 92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3478" h="927100">
                  <a:moveTo>
                    <a:pt x="292100" y="0"/>
                  </a:moveTo>
                  <a:cubicBezTo>
                    <a:pt x="492125" y="13758"/>
                    <a:pt x="692150" y="27517"/>
                    <a:pt x="749300" y="127000"/>
                  </a:cubicBezTo>
                  <a:cubicBezTo>
                    <a:pt x="806450" y="226483"/>
                    <a:pt x="759883" y="463550"/>
                    <a:pt x="635000" y="596900"/>
                  </a:cubicBezTo>
                  <a:cubicBezTo>
                    <a:pt x="510117" y="730250"/>
                    <a:pt x="0" y="927100"/>
                    <a:pt x="0" y="927100"/>
                  </a:cubicBezTo>
                  <a:lnTo>
                    <a:pt x="0" y="927100"/>
                  </a:lnTo>
                </a:path>
              </a:pathLst>
            </a:custGeom>
            <a:ln w="571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Forme libre 8"/>
            <p:cNvSpPr/>
            <p:nvPr/>
          </p:nvSpPr>
          <p:spPr>
            <a:xfrm>
              <a:off x="5118100" y="1739900"/>
              <a:ext cx="773478" cy="927100"/>
            </a:xfrm>
            <a:custGeom>
              <a:avLst/>
              <a:gdLst>
                <a:gd name="connsiteX0" fmla="*/ 292100 w 773478"/>
                <a:gd name="connsiteY0" fmla="*/ 0 h 927100"/>
                <a:gd name="connsiteX1" fmla="*/ 749300 w 773478"/>
                <a:gd name="connsiteY1" fmla="*/ 127000 h 927100"/>
                <a:gd name="connsiteX2" fmla="*/ 635000 w 773478"/>
                <a:gd name="connsiteY2" fmla="*/ 596900 h 927100"/>
                <a:gd name="connsiteX3" fmla="*/ 0 w 773478"/>
                <a:gd name="connsiteY3" fmla="*/ 927100 h 927100"/>
                <a:gd name="connsiteX4" fmla="*/ 0 w 773478"/>
                <a:gd name="connsiteY4" fmla="*/ 927100 h 92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3478" h="927100">
                  <a:moveTo>
                    <a:pt x="292100" y="0"/>
                  </a:moveTo>
                  <a:cubicBezTo>
                    <a:pt x="492125" y="13758"/>
                    <a:pt x="692150" y="27517"/>
                    <a:pt x="749300" y="127000"/>
                  </a:cubicBezTo>
                  <a:cubicBezTo>
                    <a:pt x="806450" y="226483"/>
                    <a:pt x="759883" y="463550"/>
                    <a:pt x="635000" y="596900"/>
                  </a:cubicBezTo>
                  <a:cubicBezTo>
                    <a:pt x="510117" y="730250"/>
                    <a:pt x="0" y="927100"/>
                    <a:pt x="0" y="927100"/>
                  </a:cubicBezTo>
                  <a:lnTo>
                    <a:pt x="0" y="927100"/>
                  </a:lnTo>
                </a:path>
              </a:pathLst>
            </a:custGeom>
            <a:ln w="571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7449161" y="1739900"/>
              <a:ext cx="773478" cy="927100"/>
            </a:xfrm>
            <a:custGeom>
              <a:avLst/>
              <a:gdLst>
                <a:gd name="connsiteX0" fmla="*/ 292100 w 773478"/>
                <a:gd name="connsiteY0" fmla="*/ 0 h 927100"/>
                <a:gd name="connsiteX1" fmla="*/ 749300 w 773478"/>
                <a:gd name="connsiteY1" fmla="*/ 127000 h 927100"/>
                <a:gd name="connsiteX2" fmla="*/ 635000 w 773478"/>
                <a:gd name="connsiteY2" fmla="*/ 596900 h 927100"/>
                <a:gd name="connsiteX3" fmla="*/ 0 w 773478"/>
                <a:gd name="connsiteY3" fmla="*/ 927100 h 927100"/>
                <a:gd name="connsiteX4" fmla="*/ 0 w 773478"/>
                <a:gd name="connsiteY4" fmla="*/ 927100 h 92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3478" h="927100">
                  <a:moveTo>
                    <a:pt x="292100" y="0"/>
                  </a:moveTo>
                  <a:cubicBezTo>
                    <a:pt x="492125" y="13758"/>
                    <a:pt x="692150" y="27517"/>
                    <a:pt x="749300" y="127000"/>
                  </a:cubicBezTo>
                  <a:cubicBezTo>
                    <a:pt x="806450" y="226483"/>
                    <a:pt x="759883" y="463550"/>
                    <a:pt x="635000" y="596900"/>
                  </a:cubicBezTo>
                  <a:cubicBezTo>
                    <a:pt x="510117" y="730250"/>
                    <a:pt x="0" y="927100"/>
                    <a:pt x="0" y="927100"/>
                  </a:cubicBezTo>
                  <a:lnTo>
                    <a:pt x="0" y="927100"/>
                  </a:lnTo>
                </a:path>
              </a:pathLst>
            </a:custGeom>
            <a:ln w="571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8686800" y="65532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cm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749880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2095499"/>
            <a:ext cx="7632700" cy="3848101"/>
          </a:xfrm>
        </p:spPr>
        <p:txBody>
          <a:bodyPr>
            <a:normAutofit/>
          </a:bodyPr>
          <a:lstStyle/>
          <a:p>
            <a:r>
              <a:rPr lang="fr-FR" dirty="0" err="1" smtClean="0"/>
              <a:t>Quite</a:t>
            </a:r>
            <a:r>
              <a:rPr lang="fr-FR" dirty="0" smtClean="0"/>
              <a:t> </a:t>
            </a:r>
            <a:r>
              <a:rPr lang="fr-FR" dirty="0" err="1" smtClean="0"/>
              <a:t>robust</a:t>
            </a:r>
            <a:r>
              <a:rPr lang="fr-FR" dirty="0" smtClean="0"/>
              <a:t> </a:t>
            </a:r>
            <a:r>
              <a:rPr lang="fr-FR" dirty="0" err="1" smtClean="0"/>
              <a:t>fingerprints</a:t>
            </a:r>
            <a:r>
              <a:rPr lang="fr-FR" dirty="0" smtClean="0"/>
              <a:t> of </a:t>
            </a:r>
            <a:r>
              <a:rPr lang="fr-FR" dirty="0" err="1" smtClean="0"/>
              <a:t>freshwater</a:t>
            </a:r>
            <a:r>
              <a:rPr lang="fr-FR" dirty="0" smtClean="0"/>
              <a:t> input</a:t>
            </a:r>
          </a:p>
          <a:p>
            <a:pPr lvl="1"/>
            <a:r>
              <a:rPr lang="fr-FR" dirty="0"/>
              <a:t>FW </a:t>
            </a:r>
            <a:r>
              <a:rPr lang="fr-FR" dirty="0" err="1"/>
              <a:t>leakage</a:t>
            </a:r>
            <a:endParaRPr lang="fr-FR" dirty="0"/>
          </a:p>
          <a:p>
            <a:pPr lvl="1"/>
            <a:r>
              <a:rPr lang="fr-FR" dirty="0" err="1" smtClean="0"/>
              <a:t>Arctic</a:t>
            </a:r>
            <a:r>
              <a:rPr lang="fr-FR" dirty="0" smtClean="0"/>
              <a:t> </a:t>
            </a:r>
            <a:r>
              <a:rPr lang="fr-FR" dirty="0" err="1" smtClean="0"/>
              <a:t>salinification</a:t>
            </a:r>
            <a:endParaRPr lang="fr-FR" dirty="0"/>
          </a:p>
          <a:p>
            <a:pPr lvl="1"/>
            <a:r>
              <a:rPr lang="fr-FR" dirty="0" err="1"/>
              <a:t>Nordic</a:t>
            </a:r>
            <a:r>
              <a:rPr lang="fr-FR" dirty="0"/>
              <a:t> </a:t>
            </a:r>
            <a:r>
              <a:rPr lang="fr-FR" dirty="0" err="1"/>
              <a:t>Seas</a:t>
            </a:r>
            <a:r>
              <a:rPr lang="fr-FR" dirty="0"/>
              <a:t> </a:t>
            </a:r>
            <a:r>
              <a:rPr lang="fr-FR" dirty="0" err="1" smtClean="0"/>
              <a:t>warming</a:t>
            </a:r>
            <a:endParaRPr lang="fr-FR" dirty="0" smtClean="0"/>
          </a:p>
          <a:p>
            <a:r>
              <a:rPr lang="fr-FR" dirty="0" smtClean="0"/>
              <a:t>OGCM </a:t>
            </a:r>
            <a:r>
              <a:rPr lang="fr-FR" dirty="0" err="1" smtClean="0"/>
              <a:t>response</a:t>
            </a:r>
            <a:r>
              <a:rPr lang="fr-FR" dirty="0" smtClean="0"/>
              <a:t> </a:t>
            </a:r>
            <a:r>
              <a:rPr lang="fr-FR" dirty="0" err="1"/>
              <a:t>similar</a:t>
            </a:r>
            <a:r>
              <a:rPr lang="fr-FR" dirty="0"/>
              <a:t> to AOGCM: </a:t>
            </a:r>
            <a:r>
              <a:rPr lang="fr-FR" dirty="0" err="1"/>
              <a:t>weak</a:t>
            </a:r>
            <a:r>
              <a:rPr lang="fr-FR" dirty="0"/>
              <a:t> </a:t>
            </a:r>
            <a:r>
              <a:rPr lang="fr-FR" dirty="0" err="1"/>
              <a:t>atmospheric</a:t>
            </a:r>
            <a:r>
              <a:rPr lang="fr-FR" dirty="0"/>
              <a:t> </a:t>
            </a:r>
            <a:r>
              <a:rPr lang="fr-FR" dirty="0" smtClean="0"/>
              <a:t>feedback</a:t>
            </a:r>
          </a:p>
          <a:p>
            <a:r>
              <a:rPr lang="fr-FR" dirty="0" smtClean="0"/>
              <a:t>AMOC </a:t>
            </a:r>
            <a:r>
              <a:rPr lang="fr-FR" dirty="0" err="1" smtClean="0"/>
              <a:t>weakening</a:t>
            </a:r>
            <a:r>
              <a:rPr lang="fr-FR" dirty="0" smtClean="0"/>
              <a:t> </a:t>
            </a:r>
            <a:r>
              <a:rPr lang="fr-FR" dirty="0" err="1" smtClean="0"/>
              <a:t>depends</a:t>
            </a:r>
            <a:r>
              <a:rPr lang="fr-FR" dirty="0" smtClean="0"/>
              <a:t> on the FW </a:t>
            </a:r>
            <a:r>
              <a:rPr lang="fr-FR" dirty="0" err="1" smtClean="0"/>
              <a:t>leakage</a:t>
            </a:r>
            <a:r>
              <a:rPr lang="fr-FR" dirty="0" smtClean="0"/>
              <a:t> </a:t>
            </a:r>
            <a:r>
              <a:rPr lang="fr-FR" dirty="0" err="1" smtClean="0"/>
              <a:t>intensity</a:t>
            </a:r>
            <a:r>
              <a:rPr lang="fr-FR" dirty="0" smtClean="0"/>
              <a:t> </a:t>
            </a:r>
            <a:r>
              <a:rPr lang="fr-FR" dirty="0" err="1" smtClean="0"/>
              <a:t>related</a:t>
            </a:r>
            <a:r>
              <a:rPr lang="fr-FR" dirty="0" smtClean="0"/>
              <a:t> to the </a:t>
            </a:r>
            <a:r>
              <a:rPr lang="fr-FR" dirty="0" err="1" smtClean="0"/>
              <a:t>gyres</a:t>
            </a:r>
            <a:r>
              <a:rPr lang="fr-FR" dirty="0" smtClean="0"/>
              <a:t> </a:t>
            </a:r>
            <a:r>
              <a:rPr lang="fr-FR" dirty="0" err="1" smtClean="0"/>
              <a:t>asymmetry</a:t>
            </a:r>
            <a:endParaRPr lang="fr-FR" dirty="0" smtClean="0"/>
          </a:p>
          <a:p>
            <a:endParaRPr lang="fr-FR" dirty="0" smtClean="0"/>
          </a:p>
          <a:p>
            <a:pPr lvl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694493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600" y="2143229"/>
            <a:ext cx="4470400" cy="313225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162424"/>
          </a:xfrm>
        </p:spPr>
        <p:txBody>
          <a:bodyPr/>
          <a:lstStyle/>
          <a:p>
            <a:r>
              <a:rPr lang="fr-FR" dirty="0" smtClean="0"/>
              <a:t>Discussion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7000" y="1600201"/>
            <a:ext cx="4546600" cy="4343400"/>
          </a:xfrm>
        </p:spPr>
        <p:txBody>
          <a:bodyPr>
            <a:normAutofit fontScale="92500"/>
          </a:bodyPr>
          <a:lstStyle/>
          <a:p>
            <a:r>
              <a:rPr lang="fr-FR" dirty="0" err="1" smtClean="0"/>
              <a:t>Previous</a:t>
            </a:r>
            <a:r>
              <a:rPr lang="fr-FR" dirty="0" smtClean="0"/>
              <a:t> </a:t>
            </a:r>
            <a:r>
              <a:rPr lang="fr-FR" dirty="0" err="1" smtClean="0"/>
              <a:t>studies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have </a:t>
            </a:r>
            <a:r>
              <a:rPr lang="fr-FR" dirty="0" err="1" smtClean="0"/>
              <a:t>understimated</a:t>
            </a:r>
            <a:r>
              <a:rPr lang="fr-FR" dirty="0" smtClean="0"/>
              <a:t> the impact of GIS </a:t>
            </a:r>
            <a:r>
              <a:rPr lang="fr-FR" dirty="0" err="1" smtClean="0"/>
              <a:t>melting</a:t>
            </a:r>
            <a:r>
              <a:rPr lang="fr-FR" dirty="0" smtClean="0"/>
              <a:t> </a:t>
            </a:r>
            <a:r>
              <a:rPr lang="fr-FR" sz="1900" dirty="0" smtClean="0"/>
              <a:t>(Ridley et al. 2005, Jungclaus et al. 2007, </a:t>
            </a:r>
            <a:r>
              <a:rPr lang="fr-FR" sz="1900" dirty="0" err="1" smtClean="0"/>
              <a:t>Mikolajewicz</a:t>
            </a:r>
            <a:r>
              <a:rPr lang="fr-FR" sz="1900" dirty="0" smtClean="0"/>
              <a:t> et al. 2007, Swingedouw et al. 2006)</a:t>
            </a:r>
          </a:p>
          <a:p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observed</a:t>
            </a:r>
            <a:r>
              <a:rPr lang="fr-FR" dirty="0" smtClean="0"/>
              <a:t> </a:t>
            </a:r>
            <a:r>
              <a:rPr lang="fr-FR" dirty="0" err="1" smtClean="0"/>
              <a:t>asymmetry</a:t>
            </a:r>
            <a:r>
              <a:rPr lang="fr-FR" dirty="0" smtClean="0"/>
              <a:t> </a:t>
            </a:r>
            <a:r>
              <a:rPr lang="fr-FR" sz="1900" dirty="0" smtClean="0"/>
              <a:t>(if the </a:t>
            </a:r>
            <a:r>
              <a:rPr lang="fr-FR" sz="1900" dirty="0" err="1" smtClean="0"/>
              <a:t>linear</a:t>
            </a:r>
            <a:r>
              <a:rPr lang="fr-FR" sz="1900" dirty="0" smtClean="0"/>
              <a:t> </a:t>
            </a:r>
            <a:r>
              <a:rPr lang="fr-FR" sz="1900" dirty="0" err="1" smtClean="0"/>
              <a:t>relationship</a:t>
            </a:r>
            <a:r>
              <a:rPr lang="fr-FR" sz="1900" dirty="0" smtClean="0"/>
              <a:t> </a:t>
            </a:r>
            <a:r>
              <a:rPr lang="fr-FR" sz="1900" dirty="0" err="1" smtClean="0"/>
              <a:t>holds</a:t>
            </a:r>
            <a:r>
              <a:rPr lang="fr-FR" sz="1900" dirty="0" smtClean="0"/>
              <a:t>)</a:t>
            </a:r>
            <a:r>
              <a:rPr lang="fr-FR" dirty="0" smtClean="0"/>
              <a:t>: </a:t>
            </a:r>
            <a:r>
              <a:rPr lang="fr-FR" dirty="0" err="1" smtClean="0"/>
              <a:t>at</a:t>
            </a:r>
            <a:r>
              <a:rPr lang="fr-FR" dirty="0" smtClean="0"/>
              <a:t> least 5 Sv </a:t>
            </a:r>
            <a:r>
              <a:rPr lang="fr-FR" dirty="0"/>
              <a:t>(≈20</a:t>
            </a:r>
            <a:r>
              <a:rPr lang="fr-FR" dirty="0" smtClean="0"/>
              <a:t>-30%) of </a:t>
            </a:r>
            <a:r>
              <a:rPr lang="fr-FR" dirty="0" err="1" smtClean="0"/>
              <a:t>weakening</a:t>
            </a:r>
            <a:r>
              <a:rPr lang="fr-FR" dirty="0" smtClean="0"/>
              <a:t> for 40 </a:t>
            </a:r>
            <a:r>
              <a:rPr lang="fr-FR" dirty="0" err="1" smtClean="0"/>
              <a:t>years</a:t>
            </a:r>
            <a:r>
              <a:rPr lang="fr-FR" dirty="0" smtClean="0"/>
              <a:t> of 0.1 Sv FW release (≈4% of GIS volume</a:t>
            </a:r>
            <a:r>
              <a:rPr lang="fr-FR" dirty="0"/>
              <a:t>, </a:t>
            </a:r>
            <a:r>
              <a:rPr lang="fr-FR" dirty="0" smtClean="0"/>
              <a:t>≈30cm of SLR </a:t>
            </a:r>
            <a:r>
              <a:rPr lang="fr-FR" dirty="0"/>
              <a:t>)</a:t>
            </a:r>
            <a:endParaRPr lang="fr-FR" dirty="0" smtClean="0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6705600" y="3106884"/>
            <a:ext cx="1124444" cy="525316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4867982" y="3568700"/>
            <a:ext cx="79901" cy="25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4867982" y="3068784"/>
            <a:ext cx="1294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132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9834" y="1523999"/>
            <a:ext cx="7500395" cy="1816101"/>
          </a:xfrm>
        </p:spPr>
        <p:txBody>
          <a:bodyPr/>
          <a:lstStyle/>
          <a:p>
            <a:r>
              <a:rPr lang="en-GB" sz="3600" b="1" dirty="0" smtClean="0"/>
              <a:t>Thank you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17095" y="4762728"/>
            <a:ext cx="6498159" cy="621802"/>
          </a:xfrm>
        </p:spPr>
        <p:txBody>
          <a:bodyPr>
            <a:normAutofit/>
          </a:bodyPr>
          <a:lstStyle/>
          <a:p>
            <a:r>
              <a:rPr lang="fr-FR" b="1" dirty="0" err="1" smtClean="0"/>
              <a:t>Didier.Swingedouw@lsce.ipsl.fr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2483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600201"/>
            <a:ext cx="4424532" cy="43434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820" y="0"/>
            <a:ext cx="4633180" cy="6871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029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600201"/>
            <a:ext cx="4424532" cy="43434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02" y="-28668"/>
            <a:ext cx="4869498" cy="6869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461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-130564"/>
            <a:ext cx="8042276" cy="1336956"/>
          </a:xfrm>
        </p:spPr>
        <p:txBody>
          <a:bodyPr/>
          <a:lstStyle/>
          <a:p>
            <a:r>
              <a:rPr lang="fr-FR" dirty="0" smtClean="0"/>
              <a:t>Background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0223" y="2129999"/>
            <a:ext cx="4014455" cy="3813602"/>
          </a:xfrm>
        </p:spPr>
        <p:txBody>
          <a:bodyPr/>
          <a:lstStyle/>
          <a:p>
            <a:r>
              <a:rPr lang="fr-FR" dirty="0" err="1" smtClean="0"/>
              <a:t>Stouffer</a:t>
            </a:r>
            <a:r>
              <a:rPr lang="fr-FR" dirty="0" smtClean="0"/>
              <a:t> et al. (2006): </a:t>
            </a:r>
            <a:r>
              <a:rPr lang="fr-FR" dirty="0" err="1"/>
              <a:t>Spread</a:t>
            </a:r>
            <a:r>
              <a:rPr lang="fr-FR" dirty="0"/>
              <a:t> of AMOC </a:t>
            </a:r>
            <a:r>
              <a:rPr lang="fr-FR" dirty="0" err="1"/>
              <a:t>response</a:t>
            </a:r>
            <a:r>
              <a:rPr lang="fr-FR" dirty="0"/>
              <a:t> to </a:t>
            </a:r>
            <a:r>
              <a:rPr lang="fr-FR" dirty="0" err="1" smtClean="0"/>
              <a:t>fresh</a:t>
            </a:r>
            <a:r>
              <a:rPr lang="fr-FR" dirty="0" smtClean="0"/>
              <a:t> water (FW) input?</a:t>
            </a:r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79" y="1298065"/>
            <a:ext cx="3932085" cy="263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87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600201"/>
            <a:ext cx="4424532" cy="43434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0"/>
            <a:ext cx="4978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937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600201"/>
            <a:ext cx="4424532" cy="43434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44" y="560963"/>
            <a:ext cx="4519982" cy="6297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7" y="560963"/>
            <a:ext cx="4537007" cy="6299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3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-130564"/>
            <a:ext cx="8042276" cy="1336956"/>
          </a:xfrm>
        </p:spPr>
        <p:txBody>
          <a:bodyPr/>
          <a:lstStyle/>
          <a:p>
            <a:r>
              <a:rPr lang="fr-FR" dirty="0" smtClean="0"/>
              <a:t>Background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0223" y="2129999"/>
            <a:ext cx="4014455" cy="3813602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Stouffer</a:t>
            </a:r>
            <a:r>
              <a:rPr lang="fr-FR" dirty="0" smtClean="0"/>
              <a:t> et al. (2006): </a:t>
            </a:r>
            <a:r>
              <a:rPr lang="fr-FR" dirty="0" err="1"/>
              <a:t>Spread</a:t>
            </a:r>
            <a:r>
              <a:rPr lang="fr-FR" dirty="0"/>
              <a:t> of AMOC </a:t>
            </a:r>
            <a:r>
              <a:rPr lang="fr-FR" dirty="0" err="1"/>
              <a:t>response</a:t>
            </a:r>
            <a:r>
              <a:rPr lang="fr-FR" dirty="0"/>
              <a:t> to </a:t>
            </a:r>
            <a:r>
              <a:rPr lang="fr-FR" dirty="0" err="1" smtClean="0"/>
              <a:t>fresh</a:t>
            </a:r>
            <a:r>
              <a:rPr lang="fr-FR" dirty="0" smtClean="0"/>
              <a:t> water (FW) input?</a:t>
            </a:r>
            <a:endParaRPr lang="fr-FR" dirty="0"/>
          </a:p>
          <a:p>
            <a:endParaRPr lang="fr-FR" dirty="0"/>
          </a:p>
          <a:p>
            <a:r>
              <a:rPr lang="fr-FR" dirty="0" err="1" smtClean="0"/>
              <a:t>Regions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warming</a:t>
            </a:r>
            <a:r>
              <a:rPr lang="fr-FR" dirty="0" smtClean="0"/>
              <a:t> in the </a:t>
            </a:r>
            <a:r>
              <a:rPr lang="fr-FR" dirty="0" err="1" smtClean="0"/>
              <a:t>North</a:t>
            </a:r>
            <a:r>
              <a:rPr lang="fr-FR" dirty="0" smtClean="0"/>
              <a:t> Atlantic: an artefact of FW location (50-70°N)?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79" y="1298065"/>
            <a:ext cx="3932085" cy="26311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730" y="3783723"/>
            <a:ext cx="4580270" cy="3075770"/>
          </a:xfrm>
          <a:prstGeom prst="rect">
            <a:avLst/>
          </a:prstGeom>
        </p:spPr>
      </p:pic>
      <p:grpSp>
        <p:nvGrpSpPr>
          <p:cNvPr id="18" name="Grouper 17"/>
          <p:cNvGrpSpPr/>
          <p:nvPr/>
        </p:nvGrpSpPr>
        <p:grpSpPr>
          <a:xfrm>
            <a:off x="5556400" y="4947944"/>
            <a:ext cx="3468546" cy="1498902"/>
            <a:chOff x="5556400" y="4947944"/>
            <a:chExt cx="3468546" cy="1498902"/>
          </a:xfrm>
        </p:grpSpPr>
        <p:sp>
          <p:nvSpPr>
            <p:cNvPr id="9" name="Ellipse 8"/>
            <p:cNvSpPr/>
            <p:nvPr/>
          </p:nvSpPr>
          <p:spPr>
            <a:xfrm>
              <a:off x="8108892" y="4947944"/>
              <a:ext cx="916054" cy="370435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7976610" y="5553576"/>
              <a:ext cx="916054" cy="370435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6819418" y="6076411"/>
              <a:ext cx="916054" cy="370435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6819418" y="4982265"/>
              <a:ext cx="916054" cy="370435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5556400" y="4947944"/>
              <a:ext cx="916054" cy="370435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29599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-130564"/>
            <a:ext cx="8042276" cy="1336956"/>
          </a:xfrm>
        </p:spPr>
        <p:txBody>
          <a:bodyPr/>
          <a:lstStyle/>
          <a:p>
            <a:r>
              <a:rPr lang="fr-FR" dirty="0" smtClean="0"/>
              <a:t>Questions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4522" y="2104599"/>
            <a:ext cx="8281978" cy="3813602"/>
          </a:xfrm>
        </p:spPr>
        <p:txBody>
          <a:bodyPr>
            <a:normAutofit/>
          </a:bodyPr>
          <a:lstStyle/>
          <a:p>
            <a:r>
              <a:rPr lang="fr-FR" dirty="0" err="1" smtClean="0"/>
              <a:t>What</a:t>
            </a:r>
            <a:r>
              <a:rPr lang="fr-FR" dirty="0" smtClean="0"/>
              <a:t> are the impact and main </a:t>
            </a:r>
            <a:r>
              <a:rPr lang="fr-FR" dirty="0" err="1" smtClean="0"/>
              <a:t>fingerprints</a:t>
            </a:r>
            <a:r>
              <a:rPr lang="fr-FR" dirty="0" smtClean="0"/>
              <a:t> of a more </a:t>
            </a:r>
            <a:r>
              <a:rPr lang="fr-FR" dirty="0" err="1" smtClean="0"/>
              <a:t>realistic</a:t>
            </a:r>
            <a:r>
              <a:rPr lang="fr-FR" dirty="0" smtClean="0"/>
              <a:t> FW </a:t>
            </a:r>
            <a:r>
              <a:rPr lang="fr-FR" dirty="0" err="1" smtClean="0"/>
              <a:t>discharge</a:t>
            </a:r>
            <a:r>
              <a:rPr lang="fr-FR" dirty="0" smtClean="0"/>
              <a:t> </a:t>
            </a:r>
            <a:r>
              <a:rPr lang="fr-FR" dirty="0" err="1" smtClean="0"/>
              <a:t>mimicking</a:t>
            </a:r>
            <a:r>
              <a:rPr lang="fr-FR" dirty="0" smtClean="0"/>
              <a:t> GIS </a:t>
            </a:r>
            <a:r>
              <a:rPr lang="fr-FR" dirty="0" err="1" smtClean="0"/>
              <a:t>melting</a:t>
            </a:r>
            <a:r>
              <a:rPr lang="fr-FR" dirty="0" smtClean="0"/>
              <a:t>?</a:t>
            </a:r>
            <a:endParaRPr lang="fr-FR" dirty="0"/>
          </a:p>
          <a:p>
            <a:r>
              <a:rPr lang="fr-FR" dirty="0" err="1" smtClean="0"/>
              <a:t>Why</a:t>
            </a:r>
            <a:r>
              <a:rPr lang="fr-FR" dirty="0" smtClean="0"/>
              <a:t> </a:t>
            </a:r>
            <a:r>
              <a:rPr lang="fr-FR" dirty="0" err="1" smtClean="0"/>
              <a:t>does</a:t>
            </a:r>
            <a:r>
              <a:rPr lang="fr-FR" dirty="0" smtClean="0"/>
              <a:t> the AMOC </a:t>
            </a:r>
            <a:r>
              <a:rPr lang="fr-FR" dirty="0" err="1" smtClean="0"/>
              <a:t>respond</a:t>
            </a:r>
            <a:r>
              <a:rPr lang="fr-FR" dirty="0" smtClean="0"/>
              <a:t>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differently</a:t>
            </a:r>
            <a:r>
              <a:rPr lang="fr-FR" dirty="0" smtClean="0"/>
              <a:t> </a:t>
            </a:r>
            <a:r>
              <a:rPr lang="fr-FR" dirty="0" err="1" smtClean="0"/>
              <a:t>among</a:t>
            </a:r>
            <a:r>
              <a:rPr lang="fr-FR" dirty="0" smtClean="0"/>
              <a:t> </a:t>
            </a:r>
            <a:r>
              <a:rPr lang="fr-FR" dirty="0" err="1" smtClean="0"/>
              <a:t>AOGCMs</a:t>
            </a:r>
            <a:r>
              <a:rPr lang="fr-FR" dirty="0" smtClean="0"/>
              <a:t>?</a:t>
            </a:r>
            <a:endParaRPr lang="fr-FR" dirty="0"/>
          </a:p>
          <a:p>
            <a:r>
              <a:rPr lang="fr-FR" dirty="0" smtClean="0"/>
              <a:t>Can </a:t>
            </a:r>
            <a:r>
              <a:rPr lang="fr-FR" dirty="0" err="1" smtClean="0"/>
              <a:t>warming</a:t>
            </a:r>
            <a:r>
              <a:rPr lang="fr-FR" dirty="0" smtClean="0"/>
              <a:t> </a:t>
            </a:r>
            <a:r>
              <a:rPr lang="fr-FR" dirty="0" err="1" smtClean="0"/>
              <a:t>occur</a:t>
            </a:r>
            <a:r>
              <a:rPr lang="fr-FR" dirty="0" smtClean="0"/>
              <a:t> in </a:t>
            </a:r>
            <a:r>
              <a:rPr lang="fr-FR" dirty="0" err="1" smtClean="0"/>
              <a:t>response</a:t>
            </a:r>
            <a:r>
              <a:rPr lang="fr-FR" dirty="0" smtClean="0"/>
              <a:t> to GIS </a:t>
            </a:r>
            <a:r>
              <a:rPr lang="fr-FR" dirty="0" err="1" smtClean="0"/>
              <a:t>melting</a:t>
            </a:r>
            <a:r>
              <a:rPr lang="fr-FR" dirty="0" smtClean="0"/>
              <a:t>?</a:t>
            </a:r>
          </a:p>
          <a:p>
            <a:r>
              <a:rPr lang="fr-FR" dirty="0" smtClean="0"/>
              <a:t>Are </a:t>
            </a:r>
            <a:r>
              <a:rPr lang="fr-FR" dirty="0" err="1" smtClean="0"/>
              <a:t>atmospheric</a:t>
            </a:r>
            <a:r>
              <a:rPr lang="fr-FR" dirty="0" smtClean="0"/>
              <a:t> feedbacks </a:t>
            </a:r>
            <a:r>
              <a:rPr lang="fr-FR" dirty="0" err="1" smtClean="0"/>
              <a:t>playing</a:t>
            </a:r>
            <a:r>
              <a:rPr lang="fr-FR" dirty="0" smtClean="0"/>
              <a:t> an important </a:t>
            </a:r>
            <a:r>
              <a:rPr lang="fr-FR" dirty="0" err="1" smtClean="0"/>
              <a:t>role</a:t>
            </a:r>
            <a:r>
              <a:rPr lang="fr-FR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8848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-159124"/>
            <a:ext cx="8042276" cy="1336956"/>
          </a:xfrm>
        </p:spPr>
        <p:txBody>
          <a:bodyPr/>
          <a:lstStyle/>
          <a:p>
            <a:r>
              <a:rPr lang="fr-FR" dirty="0" err="1" smtClean="0"/>
              <a:t>Experimental</a:t>
            </a:r>
            <a:r>
              <a:rPr lang="fr-FR" dirty="0" smtClean="0"/>
              <a:t> design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0.1 Sv </a:t>
            </a:r>
            <a:r>
              <a:rPr lang="fr-FR" dirty="0" err="1" smtClean="0"/>
              <a:t>released</a:t>
            </a:r>
            <a:r>
              <a:rPr lang="fr-FR" dirty="0" smtClean="0"/>
              <a:t> </a:t>
            </a:r>
            <a:r>
              <a:rPr lang="fr-FR" dirty="0" err="1" smtClean="0"/>
              <a:t>around</a:t>
            </a:r>
            <a:r>
              <a:rPr lang="fr-FR" dirty="0" smtClean="0"/>
              <a:t> </a:t>
            </a:r>
            <a:r>
              <a:rPr lang="fr-FR" dirty="0" err="1" smtClean="0"/>
              <a:t>Greenland</a:t>
            </a:r>
            <a:r>
              <a:rPr lang="fr-FR" dirty="0" smtClean="0"/>
              <a:t> for the </a:t>
            </a:r>
            <a:r>
              <a:rPr lang="fr-FR" dirty="0" err="1" smtClean="0"/>
              <a:t>period</a:t>
            </a:r>
            <a:r>
              <a:rPr lang="fr-FR" dirty="0" smtClean="0"/>
              <a:t> 1965-2004 (</a:t>
            </a:r>
            <a:r>
              <a:rPr lang="fr-FR" dirty="0" err="1" smtClean="0"/>
              <a:t>ocean-only</a:t>
            </a:r>
            <a:r>
              <a:rPr lang="fr-FR" dirty="0" smtClean="0"/>
              <a:t> model)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157827"/>
              </p:ext>
            </p:extLst>
          </p:nvPr>
        </p:nvGraphicFramePr>
        <p:xfrm>
          <a:off x="634999" y="2638332"/>
          <a:ext cx="8013701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425"/>
                <a:gridCol w="1399242"/>
                <a:gridCol w="2032934"/>
                <a:gridCol w="25781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Model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Type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Ocean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Atmosphere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HadCM3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AOGCM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NoName</a:t>
                      </a:r>
                      <a:endParaRPr lang="fr-FR" dirty="0" smtClean="0"/>
                    </a:p>
                    <a:p>
                      <a:r>
                        <a:rPr lang="fr-FR" dirty="0" smtClean="0"/>
                        <a:t>1.25°– L20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HadAM3 </a:t>
                      </a:r>
                    </a:p>
                    <a:p>
                      <a:r>
                        <a:rPr lang="fr-FR" dirty="0" smtClean="0"/>
                        <a:t>2.5° x 3.75°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– L19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IPSLCM5-LR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AOGCM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NEMO_v3 </a:t>
                      </a:r>
                    </a:p>
                    <a:p>
                      <a:r>
                        <a:rPr lang="fr-FR" dirty="0" smtClean="0"/>
                        <a:t>2° – L31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LMD5 </a:t>
                      </a:r>
                    </a:p>
                    <a:p>
                      <a:r>
                        <a:rPr lang="fr-FR" dirty="0" smtClean="0"/>
                        <a:t>1.8° x 3.75°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– L39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COSMOS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ESM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MPI-OM</a:t>
                      </a:r>
                    </a:p>
                    <a:p>
                      <a:r>
                        <a:rPr lang="fr-FR" dirty="0" smtClean="0"/>
                        <a:t> 1.5° – L40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ECHAM6</a:t>
                      </a:r>
                    </a:p>
                    <a:p>
                      <a:r>
                        <a:rPr lang="fr-FR" dirty="0" smtClean="0"/>
                        <a:t>T63 – L47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EcEarth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AOGCM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NEMO_v3</a:t>
                      </a:r>
                    </a:p>
                    <a:p>
                      <a:r>
                        <a:rPr lang="fr-FR" dirty="0" smtClean="0"/>
                        <a:t> 1° – L42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IFS</a:t>
                      </a:r>
                      <a:r>
                        <a:rPr lang="fr-FR" baseline="0" dirty="0" smtClean="0"/>
                        <a:t> </a:t>
                      </a:r>
                    </a:p>
                    <a:p>
                      <a:r>
                        <a:rPr lang="fr-FR" baseline="0" dirty="0" smtClean="0"/>
                        <a:t>T159 – L67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BCM2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AOGCM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MICOM</a:t>
                      </a:r>
                    </a:p>
                    <a:p>
                      <a:r>
                        <a:rPr lang="fr-FR" dirty="0" smtClean="0"/>
                        <a:t>2.8° – L35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ARPEGE</a:t>
                      </a:r>
                      <a:r>
                        <a:rPr lang="fr-FR" baseline="0" dirty="0" smtClean="0"/>
                        <a:t> </a:t>
                      </a:r>
                    </a:p>
                    <a:p>
                      <a:r>
                        <a:rPr lang="fr-FR" baseline="0" dirty="0" smtClean="0"/>
                        <a:t>T63 – L31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ORCA05-Kiel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OGCM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NEMO_v3</a:t>
                      </a:r>
                    </a:p>
                    <a:p>
                      <a:r>
                        <a:rPr lang="fr-FR" dirty="0" smtClean="0"/>
                        <a:t>0.5° – L46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904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7576"/>
            <a:ext cx="4061060" cy="1336956"/>
          </a:xfrm>
        </p:spPr>
        <p:txBody>
          <a:bodyPr/>
          <a:lstStyle/>
          <a:p>
            <a:r>
              <a:rPr lang="fr-FR" dirty="0" smtClean="0"/>
              <a:t>SSS </a:t>
            </a:r>
            <a:r>
              <a:rPr lang="fr-FR" dirty="0" err="1" smtClean="0"/>
              <a:t>spread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885" y="2050620"/>
            <a:ext cx="3736665" cy="4117888"/>
          </a:xfrm>
        </p:spPr>
        <p:txBody>
          <a:bodyPr/>
          <a:lstStyle/>
          <a:p>
            <a:r>
              <a:rPr lang="fr-FR" dirty="0" err="1" smtClean="0"/>
              <a:t>Negative</a:t>
            </a:r>
            <a:r>
              <a:rPr lang="fr-FR" dirty="0" smtClean="0"/>
              <a:t>  </a:t>
            </a:r>
            <a:r>
              <a:rPr lang="fr-FR" dirty="0" err="1" smtClean="0"/>
              <a:t>anomaly</a:t>
            </a:r>
            <a:r>
              <a:rPr lang="fr-FR" dirty="0" smtClean="0"/>
              <a:t> in the subtropical </a:t>
            </a:r>
            <a:r>
              <a:rPr lang="fr-FR" dirty="0" err="1" smtClean="0"/>
              <a:t>gyre</a:t>
            </a:r>
            <a:r>
              <a:rPr lang="fr-FR" dirty="0" smtClean="0"/>
              <a:t> (</a:t>
            </a:r>
            <a:r>
              <a:rPr lang="fr-FR" dirty="0" err="1" smtClean="0"/>
              <a:t>fresh</a:t>
            </a:r>
            <a:r>
              <a:rPr lang="fr-FR" dirty="0" smtClean="0"/>
              <a:t> water </a:t>
            </a:r>
            <a:r>
              <a:rPr lang="fr-FR" dirty="0" err="1" smtClean="0"/>
              <a:t>leakage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/>
              <a:t>P</a:t>
            </a:r>
            <a:r>
              <a:rPr lang="fr-FR" dirty="0" smtClean="0"/>
              <a:t>ositive </a:t>
            </a:r>
            <a:r>
              <a:rPr lang="fr-FR" dirty="0" err="1" smtClean="0"/>
              <a:t>anomaly</a:t>
            </a:r>
            <a:r>
              <a:rPr lang="fr-FR" dirty="0" smtClean="0"/>
              <a:t> in the </a:t>
            </a:r>
            <a:r>
              <a:rPr lang="fr-FR" dirty="0" err="1" smtClean="0"/>
              <a:t>Arctic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060" y="0"/>
            <a:ext cx="508294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er 10"/>
          <p:cNvGrpSpPr/>
          <p:nvPr/>
        </p:nvGrpSpPr>
        <p:grpSpPr>
          <a:xfrm>
            <a:off x="5026720" y="820248"/>
            <a:ext cx="3049378" cy="4710324"/>
            <a:chOff x="5026720" y="820248"/>
            <a:chExt cx="3049378" cy="4710324"/>
          </a:xfrm>
        </p:grpSpPr>
        <p:sp>
          <p:nvSpPr>
            <p:cNvPr id="5" name="Ellipse 4"/>
            <p:cNvSpPr/>
            <p:nvPr/>
          </p:nvSpPr>
          <p:spPr>
            <a:xfrm>
              <a:off x="5026720" y="820248"/>
              <a:ext cx="515900" cy="410124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/>
            <p:cNvSpPr/>
            <p:nvPr/>
          </p:nvSpPr>
          <p:spPr>
            <a:xfrm>
              <a:off x="7560198" y="820248"/>
              <a:ext cx="515900" cy="410124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/>
            <p:cNvSpPr/>
            <p:nvPr/>
          </p:nvSpPr>
          <p:spPr>
            <a:xfrm>
              <a:off x="7527403" y="2970348"/>
              <a:ext cx="515900" cy="410124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7560198" y="5120448"/>
              <a:ext cx="515900" cy="410124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5026720" y="5067786"/>
              <a:ext cx="515900" cy="410124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5026720" y="2970348"/>
              <a:ext cx="515900" cy="410124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" name="Grouper 24"/>
          <p:cNvGrpSpPr/>
          <p:nvPr/>
        </p:nvGrpSpPr>
        <p:grpSpPr>
          <a:xfrm>
            <a:off x="4455285" y="308524"/>
            <a:ext cx="4521630" cy="4575724"/>
            <a:chOff x="4455285" y="308524"/>
            <a:chExt cx="4521630" cy="4575724"/>
          </a:xfrm>
        </p:grpSpPr>
        <p:grpSp>
          <p:nvGrpSpPr>
            <p:cNvPr id="12" name="Grouper 11"/>
            <p:cNvGrpSpPr/>
            <p:nvPr/>
          </p:nvGrpSpPr>
          <p:grpSpPr>
            <a:xfrm>
              <a:off x="4660900" y="308524"/>
              <a:ext cx="4316015" cy="410124"/>
              <a:chOff x="5026720" y="820248"/>
              <a:chExt cx="3199359" cy="410124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5026720" y="820248"/>
                <a:ext cx="1334292" cy="410124"/>
              </a:xfrm>
              <a:prstGeom prst="ellipse">
                <a:avLst/>
              </a:prstGeom>
              <a:noFill/>
              <a:ln w="38100" cmpd="sng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6891786" y="820248"/>
                <a:ext cx="1334293" cy="410124"/>
              </a:xfrm>
              <a:prstGeom prst="ellipse">
                <a:avLst/>
              </a:prstGeom>
              <a:noFill/>
              <a:ln w="38100" cmpd="sng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9" name="Grouper 18"/>
            <p:cNvGrpSpPr/>
            <p:nvPr/>
          </p:nvGrpSpPr>
          <p:grpSpPr>
            <a:xfrm>
              <a:off x="4660900" y="2378624"/>
              <a:ext cx="4316015" cy="410124"/>
              <a:chOff x="5026720" y="820248"/>
              <a:chExt cx="3199359" cy="410124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026720" y="820248"/>
                <a:ext cx="1334292" cy="410124"/>
              </a:xfrm>
              <a:prstGeom prst="ellipse">
                <a:avLst/>
              </a:prstGeom>
              <a:noFill/>
              <a:ln w="38100" cmpd="sng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6891786" y="820248"/>
                <a:ext cx="1334293" cy="410124"/>
              </a:xfrm>
              <a:prstGeom prst="ellipse">
                <a:avLst/>
              </a:prstGeom>
              <a:noFill/>
              <a:ln w="38100" cmpd="sng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2" name="Grouper 21"/>
            <p:cNvGrpSpPr/>
            <p:nvPr/>
          </p:nvGrpSpPr>
          <p:grpSpPr>
            <a:xfrm>
              <a:off x="4455285" y="4474124"/>
              <a:ext cx="4316015" cy="410124"/>
              <a:chOff x="5026720" y="820248"/>
              <a:chExt cx="3199359" cy="410124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5026720" y="820248"/>
                <a:ext cx="1334292" cy="410124"/>
              </a:xfrm>
              <a:prstGeom prst="ellipse">
                <a:avLst/>
              </a:prstGeom>
              <a:noFill/>
              <a:ln w="38100" cmpd="sng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6891786" y="820248"/>
                <a:ext cx="1334293" cy="410124"/>
              </a:xfrm>
              <a:prstGeom prst="ellipse">
                <a:avLst/>
              </a:prstGeom>
              <a:noFill/>
              <a:ln w="38100" cmpd="sng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1655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88899" y="-159124"/>
            <a:ext cx="4223496" cy="1336956"/>
          </a:xfrm>
        </p:spPr>
        <p:txBody>
          <a:bodyPr/>
          <a:lstStyle/>
          <a:p>
            <a:r>
              <a:rPr lang="fr-FR" dirty="0" smtClean="0"/>
              <a:t>SST signature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9905" y="1933671"/>
            <a:ext cx="3714991" cy="3959130"/>
          </a:xfrm>
        </p:spPr>
        <p:txBody>
          <a:bodyPr/>
          <a:lstStyle/>
          <a:p>
            <a:r>
              <a:rPr lang="fr-FR" dirty="0" smtClean="0"/>
              <a:t>General </a:t>
            </a:r>
            <a:r>
              <a:rPr lang="fr-FR" dirty="0" err="1" smtClean="0"/>
              <a:t>cooling</a:t>
            </a:r>
            <a:r>
              <a:rPr lang="fr-FR" dirty="0" smtClean="0"/>
              <a:t> in the </a:t>
            </a:r>
            <a:r>
              <a:rPr lang="fr-FR" dirty="0" err="1" smtClean="0"/>
              <a:t>North</a:t>
            </a:r>
            <a:r>
              <a:rPr lang="fr-FR" dirty="0" smtClean="0"/>
              <a:t> Atlantic</a:t>
            </a:r>
          </a:p>
          <a:p>
            <a:endParaRPr lang="fr-FR" dirty="0"/>
          </a:p>
          <a:p>
            <a:r>
              <a:rPr lang="fr-FR" dirty="0" err="1" smtClean="0"/>
              <a:t>Warming</a:t>
            </a:r>
            <a:r>
              <a:rPr lang="fr-FR" dirty="0" smtClean="0"/>
              <a:t> in the </a:t>
            </a:r>
            <a:r>
              <a:rPr lang="fr-FR" dirty="0" err="1" smtClean="0"/>
              <a:t>Nordic</a:t>
            </a:r>
            <a:r>
              <a:rPr lang="fr-FR" dirty="0" smtClean="0"/>
              <a:t> </a:t>
            </a:r>
            <a:r>
              <a:rPr lang="fr-FR" dirty="0" err="1" smtClean="0"/>
              <a:t>Seas</a:t>
            </a:r>
            <a:r>
              <a:rPr lang="fr-FR" dirty="0"/>
              <a:t>! (</a:t>
            </a:r>
            <a:r>
              <a:rPr lang="fr-FR" dirty="0" err="1"/>
              <a:t>except</a:t>
            </a:r>
            <a:r>
              <a:rPr lang="fr-FR" dirty="0"/>
              <a:t> in BCM2)</a:t>
            </a:r>
          </a:p>
          <a:p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696" y="0"/>
            <a:ext cx="511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er 5"/>
          <p:cNvGrpSpPr/>
          <p:nvPr/>
        </p:nvGrpSpPr>
        <p:grpSpPr>
          <a:xfrm>
            <a:off x="5344192" y="370428"/>
            <a:ext cx="3049378" cy="4710324"/>
            <a:chOff x="5026720" y="820248"/>
            <a:chExt cx="3049378" cy="4710324"/>
          </a:xfrm>
        </p:grpSpPr>
        <p:sp>
          <p:nvSpPr>
            <p:cNvPr id="7" name="Ellipse 6"/>
            <p:cNvSpPr/>
            <p:nvPr/>
          </p:nvSpPr>
          <p:spPr>
            <a:xfrm>
              <a:off x="5026720" y="820248"/>
              <a:ext cx="515900" cy="410124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7560198" y="820248"/>
              <a:ext cx="515900" cy="410124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7527403" y="2970348"/>
              <a:ext cx="515900" cy="410124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7560198" y="5120448"/>
              <a:ext cx="515900" cy="410124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5026720" y="5067786"/>
              <a:ext cx="515900" cy="410124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26720" y="2970348"/>
              <a:ext cx="515900" cy="410124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203236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5400" y="641898"/>
            <a:ext cx="4324041" cy="1336956"/>
          </a:xfrm>
        </p:spPr>
        <p:txBody>
          <a:bodyPr/>
          <a:lstStyle/>
          <a:p>
            <a:r>
              <a:rPr lang="fr-FR" sz="4000" dirty="0" smtClean="0"/>
              <a:t>Vertical </a:t>
            </a:r>
            <a:r>
              <a:rPr lang="fr-FR" sz="4000" dirty="0" err="1" smtClean="0"/>
              <a:t>temperature</a:t>
            </a:r>
            <a:r>
              <a:rPr lang="fr-FR" sz="4000" dirty="0" smtClean="0"/>
              <a:t> </a:t>
            </a:r>
            <a:r>
              <a:rPr lang="fr-FR" sz="4000" dirty="0" err="1" smtClean="0"/>
              <a:t>response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4475" y="2563397"/>
            <a:ext cx="3832225" cy="4002503"/>
          </a:xfrm>
        </p:spPr>
        <p:txBody>
          <a:bodyPr/>
          <a:lstStyle/>
          <a:p>
            <a:r>
              <a:rPr lang="fr-FR" dirty="0" err="1" smtClean="0"/>
              <a:t>Cooling</a:t>
            </a:r>
            <a:r>
              <a:rPr lang="fr-FR" dirty="0" smtClean="0"/>
              <a:t> in surface, </a:t>
            </a:r>
            <a:r>
              <a:rPr lang="fr-FR" dirty="0" err="1"/>
              <a:t>w</a:t>
            </a:r>
            <a:r>
              <a:rPr lang="fr-FR" dirty="0" err="1" smtClean="0"/>
              <a:t>arming</a:t>
            </a:r>
            <a:r>
              <a:rPr lang="fr-FR" dirty="0" smtClean="0"/>
              <a:t> in </a:t>
            </a:r>
            <a:r>
              <a:rPr lang="fr-FR" dirty="0" err="1" smtClean="0"/>
              <a:t>subsurface</a:t>
            </a:r>
            <a:r>
              <a:rPr lang="fr-FR" dirty="0" smtClean="0"/>
              <a:t> in the </a:t>
            </a:r>
            <a:r>
              <a:rPr lang="fr-FR" dirty="0" err="1" smtClean="0"/>
              <a:t>North</a:t>
            </a:r>
            <a:r>
              <a:rPr lang="fr-FR" dirty="0" smtClean="0"/>
              <a:t> Atlantic</a:t>
            </a:r>
          </a:p>
          <a:p>
            <a:r>
              <a:rPr lang="fr-FR" dirty="0" smtClean="0"/>
              <a:t>Emergence of </a:t>
            </a:r>
            <a:r>
              <a:rPr lang="fr-FR" dirty="0" err="1" smtClean="0"/>
              <a:t>this</a:t>
            </a:r>
            <a:r>
              <a:rPr lang="fr-FR" dirty="0" smtClean="0"/>
              <a:t> warm </a:t>
            </a:r>
            <a:r>
              <a:rPr lang="fr-FR" dirty="0" err="1" smtClean="0"/>
              <a:t>anomaly</a:t>
            </a:r>
            <a:r>
              <a:rPr lang="fr-FR" dirty="0" smtClean="0"/>
              <a:t> in the </a:t>
            </a:r>
            <a:r>
              <a:rPr lang="fr-FR" dirty="0" err="1" smtClean="0"/>
              <a:t>Nordic</a:t>
            </a:r>
            <a:r>
              <a:rPr lang="fr-FR" dirty="0" smtClean="0"/>
              <a:t> </a:t>
            </a:r>
            <a:r>
              <a:rPr lang="fr-FR" dirty="0" err="1" smtClean="0"/>
              <a:t>Seas</a:t>
            </a:r>
            <a:r>
              <a:rPr lang="fr-FR" dirty="0" smtClean="0"/>
              <a:t> (</a:t>
            </a:r>
            <a:r>
              <a:rPr lang="fr-FR" dirty="0" err="1" smtClean="0"/>
              <a:t>except</a:t>
            </a:r>
            <a:r>
              <a:rPr lang="fr-FR" dirty="0" smtClean="0"/>
              <a:t> in BCM2)</a:t>
            </a:r>
          </a:p>
          <a:p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41" y="-14450"/>
            <a:ext cx="4858060" cy="68724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er 5"/>
          <p:cNvGrpSpPr/>
          <p:nvPr/>
        </p:nvGrpSpPr>
        <p:grpSpPr>
          <a:xfrm>
            <a:off x="5516684" y="413298"/>
            <a:ext cx="3049378" cy="4710324"/>
            <a:chOff x="5026720" y="820248"/>
            <a:chExt cx="3049378" cy="4710324"/>
          </a:xfrm>
        </p:grpSpPr>
        <p:sp>
          <p:nvSpPr>
            <p:cNvPr id="7" name="Ellipse 6"/>
            <p:cNvSpPr/>
            <p:nvPr/>
          </p:nvSpPr>
          <p:spPr>
            <a:xfrm>
              <a:off x="5026720" y="820248"/>
              <a:ext cx="515900" cy="410124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7560198" y="820248"/>
              <a:ext cx="515900" cy="410124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7527403" y="2970348"/>
              <a:ext cx="515900" cy="410124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7560198" y="5120448"/>
              <a:ext cx="515900" cy="410124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5026720" y="5067786"/>
              <a:ext cx="515900" cy="410124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026720" y="2970348"/>
              <a:ext cx="515900" cy="410124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r 12"/>
          <p:cNvGrpSpPr/>
          <p:nvPr/>
        </p:nvGrpSpPr>
        <p:grpSpPr>
          <a:xfrm>
            <a:off x="5973884" y="235498"/>
            <a:ext cx="3049378" cy="4710324"/>
            <a:chOff x="5026720" y="820248"/>
            <a:chExt cx="3049378" cy="4710324"/>
          </a:xfrm>
        </p:grpSpPr>
        <p:sp>
          <p:nvSpPr>
            <p:cNvPr id="14" name="Ellipse 13"/>
            <p:cNvSpPr/>
            <p:nvPr/>
          </p:nvSpPr>
          <p:spPr>
            <a:xfrm>
              <a:off x="5026720" y="820248"/>
              <a:ext cx="515900" cy="410124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7560198" y="820248"/>
              <a:ext cx="515900" cy="410124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7527403" y="2970348"/>
              <a:ext cx="515900" cy="410124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7560198" y="5120448"/>
              <a:ext cx="515900" cy="410124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5026720" y="5067786"/>
              <a:ext cx="515900" cy="410124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5026720" y="2970348"/>
              <a:ext cx="515900" cy="410124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15996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Brise.thmx</Template>
  <TotalTime>14000</TotalTime>
  <Words>720</Words>
  <Application>Microsoft Macintosh PowerPoint</Application>
  <PresentationFormat>Présentation à l'écran (4:3)</PresentationFormat>
  <Paragraphs>140</Paragraphs>
  <Slides>31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Brise</vt:lpstr>
      <vt:lpstr>Decadal fingerprints of fresh water discharge around Greenland in a multi-models ensemble </vt:lpstr>
      <vt:lpstr>Background</vt:lpstr>
      <vt:lpstr>Background</vt:lpstr>
      <vt:lpstr>Background</vt:lpstr>
      <vt:lpstr>Questions</vt:lpstr>
      <vt:lpstr>Experimental design</vt:lpstr>
      <vt:lpstr>SSS spread</vt:lpstr>
      <vt:lpstr>SST signature</vt:lpstr>
      <vt:lpstr>Vertical temperature response</vt:lpstr>
      <vt:lpstr>Summary scheme for SSS and SST response</vt:lpstr>
      <vt:lpstr>Summary scheme for SSS and SST response</vt:lpstr>
      <vt:lpstr>Ocean circulation response</vt:lpstr>
      <vt:lpstr>Barotropic response</vt:lpstr>
      <vt:lpstr>Explanation for the AMOC spread</vt:lpstr>
      <vt:lpstr>Explanation for the AMOC spread</vt:lpstr>
      <vt:lpstr>Summary scheme for AMOC response</vt:lpstr>
      <vt:lpstr>Summary scheme for AMOC response</vt:lpstr>
      <vt:lpstr>Summary scheme for AMOC response</vt:lpstr>
      <vt:lpstr>Summary scheme for AMOC response</vt:lpstr>
      <vt:lpstr>Summary scheme for AMOC response</vt:lpstr>
      <vt:lpstr>Gyres asymmetry and FW leakage</vt:lpstr>
      <vt:lpstr>Climatic fingerprints</vt:lpstr>
      <vt:lpstr>Climatic fingerprints</vt:lpstr>
      <vt:lpstr>Sea level fingerprint</vt:lpstr>
      <vt:lpstr>Conclusions</vt:lpstr>
      <vt:lpstr>Discussion</vt:lpstr>
      <vt:lpstr>Thank you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Decadal fingerprints of fresh water discharge around Greenland in a multi-models ensemble </dc:title>
  <dc:creator>Didier Swingedouw</dc:creator>
  <cp:lastModifiedBy>Didier Swingedouw</cp:lastModifiedBy>
  <cp:revision>58</cp:revision>
  <dcterms:created xsi:type="dcterms:W3CDTF">2011-10-21T12:01:24Z</dcterms:created>
  <dcterms:modified xsi:type="dcterms:W3CDTF">2011-11-17T08:35:10Z</dcterms:modified>
</cp:coreProperties>
</file>