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94" r:id="rId4"/>
    <p:sldId id="293" r:id="rId5"/>
    <p:sldId id="299" r:id="rId6"/>
    <p:sldId id="298" r:id="rId7"/>
    <p:sldId id="296" r:id="rId8"/>
    <p:sldId id="297" r:id="rId9"/>
    <p:sldId id="2041" r:id="rId10"/>
    <p:sldId id="2045" r:id="rId11"/>
    <p:sldId id="260" r:id="rId12"/>
    <p:sldId id="262" r:id="rId13"/>
    <p:sldId id="261" r:id="rId14"/>
    <p:sldId id="2052" r:id="rId15"/>
    <p:sldId id="356" r:id="rId16"/>
    <p:sldId id="2058" r:id="rId17"/>
    <p:sldId id="2059" r:id="rId18"/>
    <p:sldId id="2049" r:id="rId19"/>
    <p:sldId id="2046" r:id="rId20"/>
    <p:sldId id="307" r:id="rId21"/>
    <p:sldId id="321" r:id="rId22"/>
    <p:sldId id="2033" r:id="rId23"/>
    <p:sldId id="2056" r:id="rId24"/>
    <p:sldId id="2051" r:id="rId25"/>
    <p:sldId id="2057" r:id="rId26"/>
    <p:sldId id="28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742F"/>
    <a:srgbClr val="50B260"/>
    <a:srgbClr val="A2D2F9"/>
    <a:srgbClr val="FFFFDC"/>
    <a:srgbClr val="50B160"/>
    <a:srgbClr val="5BAB50"/>
    <a:srgbClr val="F96220"/>
    <a:srgbClr val="FF6824"/>
    <a:srgbClr val="E47C5F"/>
    <a:srgbClr val="AF9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128" autoAdjust="0"/>
    <p:restoredTop sz="95097"/>
  </p:normalViewPr>
  <p:slideViewPr>
    <p:cSldViewPr snapToGrid="0">
      <p:cViewPr>
        <p:scale>
          <a:sx n="90" d="100"/>
          <a:sy n="90" d="100"/>
        </p:scale>
        <p:origin x="2888" y="1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41000A-FC20-4511-B930-33259A859E7C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7136CEF5-FDD1-4029-A155-00DF810915E1}">
      <dgm:prSet phldrT="[Texte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Services Climatiques</a:t>
          </a:r>
        </a:p>
      </dgm:t>
    </dgm:pt>
    <dgm:pt modelId="{4B149201-EC54-4C0A-9FB3-9B332BFEE943}" type="parTrans" cxnId="{DF9AD5F6-4C16-45C5-903C-3B2118DE5760}">
      <dgm:prSet/>
      <dgm:spPr/>
      <dgm:t>
        <a:bodyPr/>
        <a:lstStyle/>
        <a:p>
          <a:endParaRPr lang="fr-FR"/>
        </a:p>
      </dgm:t>
    </dgm:pt>
    <dgm:pt modelId="{CF728A93-6EF9-4170-BB1D-1043AFE56B94}" type="sibTrans" cxnId="{DF9AD5F6-4C16-45C5-903C-3B2118DE5760}">
      <dgm:prSet/>
      <dgm:spPr/>
      <dgm:t>
        <a:bodyPr/>
        <a:lstStyle/>
        <a:p>
          <a:endParaRPr lang="fr-FR"/>
        </a:p>
      </dgm:t>
    </dgm:pt>
    <dgm:pt modelId="{FCF85301-38A6-4737-91EF-A22DA3E221A6}">
      <dgm:prSet phldrT="[Texte]"/>
      <dgm:spPr>
        <a:solidFill>
          <a:schemeClr val="tx2">
            <a:lumMod val="50000"/>
            <a:lumOff val="50000"/>
          </a:schemeClr>
        </a:solidFill>
      </dgm:spPr>
      <dgm:t>
        <a:bodyPr/>
        <a:lstStyle/>
        <a:p>
          <a:pPr>
            <a:buNone/>
          </a:pPr>
          <a:r>
            <a:rPr lang="fr-FR" dirty="0">
              <a:solidFill>
                <a:schemeClr val="tx1"/>
              </a:solidFill>
            </a:rPr>
            <a:t>Une modélisation vers des services climatiques à l’échelle décennale</a:t>
          </a:r>
          <a:endParaRPr lang="fr-FR" dirty="0"/>
        </a:p>
      </dgm:t>
    </dgm:pt>
    <dgm:pt modelId="{B191E9E3-0349-4846-9567-9DB7ED632E8E}" type="parTrans" cxnId="{12968123-8C8C-4E46-B540-F6E98729095C}">
      <dgm:prSet/>
      <dgm:spPr/>
      <dgm:t>
        <a:bodyPr/>
        <a:lstStyle/>
        <a:p>
          <a:endParaRPr lang="fr-FR"/>
        </a:p>
      </dgm:t>
    </dgm:pt>
    <dgm:pt modelId="{A9655657-EC34-4980-A72E-BB443F0A9107}" type="sibTrans" cxnId="{12968123-8C8C-4E46-B540-F6E98729095C}">
      <dgm:prSet/>
      <dgm:spPr/>
      <dgm:t>
        <a:bodyPr/>
        <a:lstStyle/>
        <a:p>
          <a:endParaRPr lang="fr-FR"/>
        </a:p>
      </dgm:t>
    </dgm:pt>
    <dgm:pt modelId="{29529F55-5478-4FA3-8D30-CC1DCF5C92DC}">
      <dgm:prSet phldrT="[Texte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Les dires et besoins des parties prenantes</a:t>
          </a:r>
        </a:p>
      </dgm:t>
    </dgm:pt>
    <dgm:pt modelId="{C89D0000-68BF-4B63-8E8A-5BC144712791}" type="parTrans" cxnId="{2E64837C-8519-499F-8A2A-CA0D81FA1A17}">
      <dgm:prSet/>
      <dgm:spPr/>
      <dgm:t>
        <a:bodyPr/>
        <a:lstStyle/>
        <a:p>
          <a:endParaRPr lang="fr-FR"/>
        </a:p>
      </dgm:t>
    </dgm:pt>
    <dgm:pt modelId="{6AE76F73-6FB4-4809-88D0-C8C7C861AD59}" type="sibTrans" cxnId="{2E64837C-8519-499F-8A2A-CA0D81FA1A17}">
      <dgm:prSet/>
      <dgm:spPr/>
      <dgm:t>
        <a:bodyPr/>
        <a:lstStyle/>
        <a:p>
          <a:endParaRPr lang="fr-FR"/>
        </a:p>
      </dgm:t>
    </dgm:pt>
    <dgm:pt modelId="{8FE063C1-6B83-4683-A710-F9AFB98E8D4A}">
      <dgm:prSet phldrT="[Texte]" custT="1"/>
      <dgm:spPr>
        <a:solidFill>
          <a:srgbClr val="FFCC66"/>
        </a:solidFill>
      </dgm:spPr>
      <dgm:t>
        <a:bodyPr/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Une analyse de la prise de décision dans toute sa complexité</a:t>
          </a:r>
        </a:p>
      </dgm:t>
    </dgm:pt>
    <dgm:pt modelId="{DE2C02F2-5844-4DAF-8677-4DAC4C88405F}" type="parTrans" cxnId="{85893BBE-5DF0-4CAA-AACF-70EA51CB4B00}">
      <dgm:prSet/>
      <dgm:spPr/>
      <dgm:t>
        <a:bodyPr/>
        <a:lstStyle/>
        <a:p>
          <a:endParaRPr lang="fr-FR"/>
        </a:p>
      </dgm:t>
    </dgm:pt>
    <dgm:pt modelId="{DD033593-EC27-43CB-B2EC-4B6E50345F4F}" type="sibTrans" cxnId="{85893BBE-5DF0-4CAA-AACF-70EA51CB4B00}">
      <dgm:prSet/>
      <dgm:spPr/>
      <dgm:t>
        <a:bodyPr/>
        <a:lstStyle/>
        <a:p>
          <a:endParaRPr lang="fr-FR"/>
        </a:p>
      </dgm:t>
    </dgm:pt>
    <dgm:pt modelId="{AFC4FF20-2011-40C9-93C6-41CD75213136}" type="pres">
      <dgm:prSet presAssocID="{A341000A-FC20-4511-B930-33259A859E7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0666B4A1-BDA5-471A-BA76-BC314266FE2A}" type="pres">
      <dgm:prSet presAssocID="{7136CEF5-FDD1-4029-A155-00DF810915E1}" presName="singleCycle" presStyleCnt="0"/>
      <dgm:spPr/>
    </dgm:pt>
    <dgm:pt modelId="{04D648CD-BE18-4F45-8F09-6E8F0E3BB332}" type="pres">
      <dgm:prSet presAssocID="{7136CEF5-FDD1-4029-A155-00DF810915E1}" presName="singleCenter" presStyleLbl="node1" presStyleIdx="0" presStyleCnt="4" custScaleX="228691" custScaleY="71141" custLinFactNeighborX="311" custLinFactNeighborY="-13338">
        <dgm:presLayoutVars>
          <dgm:chMax val="7"/>
          <dgm:chPref val="7"/>
        </dgm:presLayoutVars>
      </dgm:prSet>
      <dgm:spPr/>
    </dgm:pt>
    <dgm:pt modelId="{8DD82F9A-9748-456E-AB1A-E3E6957F4606}" type="pres">
      <dgm:prSet presAssocID="{B191E9E3-0349-4846-9567-9DB7ED632E8E}" presName="Name56" presStyleLbl="parChTrans1D2" presStyleIdx="0" presStyleCnt="3"/>
      <dgm:spPr/>
    </dgm:pt>
    <dgm:pt modelId="{B9F6A050-5194-41F8-A96F-8900D47C70BE}" type="pres">
      <dgm:prSet presAssocID="{FCF85301-38A6-4737-91EF-A22DA3E221A6}" presName="text0" presStyleLbl="node1" presStyleIdx="1" presStyleCnt="4" custScaleX="369972" custScaleY="135472">
        <dgm:presLayoutVars>
          <dgm:bulletEnabled val="1"/>
        </dgm:presLayoutVars>
      </dgm:prSet>
      <dgm:spPr/>
    </dgm:pt>
    <dgm:pt modelId="{1E1FD9E3-6D82-44EF-BA51-D25EBB22C445}" type="pres">
      <dgm:prSet presAssocID="{C89D0000-68BF-4B63-8E8A-5BC144712791}" presName="Name56" presStyleLbl="parChTrans1D2" presStyleIdx="1" presStyleCnt="3"/>
      <dgm:spPr/>
    </dgm:pt>
    <dgm:pt modelId="{ABACD919-8BAE-42E7-9477-CBE229CADBFC}" type="pres">
      <dgm:prSet presAssocID="{29529F55-5478-4FA3-8D30-CC1DCF5C92DC}" presName="text0" presStyleLbl="node1" presStyleIdx="2" presStyleCnt="4" custScaleX="318557" custScaleY="155952" custRadScaleRad="147001" custRadScaleInc="-1372">
        <dgm:presLayoutVars>
          <dgm:bulletEnabled val="1"/>
        </dgm:presLayoutVars>
      </dgm:prSet>
      <dgm:spPr/>
    </dgm:pt>
    <dgm:pt modelId="{C2C4E331-FFC6-4D24-8640-65B2AD988997}" type="pres">
      <dgm:prSet presAssocID="{DE2C02F2-5844-4DAF-8677-4DAC4C88405F}" presName="Name56" presStyleLbl="parChTrans1D2" presStyleIdx="2" presStyleCnt="3"/>
      <dgm:spPr/>
    </dgm:pt>
    <dgm:pt modelId="{88E95721-8682-4774-9394-8374133C593C}" type="pres">
      <dgm:prSet presAssocID="{8FE063C1-6B83-4683-A710-F9AFB98E8D4A}" presName="text0" presStyleLbl="node1" presStyleIdx="3" presStyleCnt="4" custScaleX="323192" custScaleY="149145" custRadScaleRad="135565" custRadScaleInc="16807">
        <dgm:presLayoutVars>
          <dgm:bulletEnabled val="1"/>
        </dgm:presLayoutVars>
      </dgm:prSet>
      <dgm:spPr/>
    </dgm:pt>
  </dgm:ptLst>
  <dgm:cxnLst>
    <dgm:cxn modelId="{CFF9B107-63CE-4ACD-B9B4-82F13C3598D9}" type="presOf" srcId="{A341000A-FC20-4511-B930-33259A859E7C}" destId="{AFC4FF20-2011-40C9-93C6-41CD75213136}" srcOrd="0" destOrd="0" presId="urn:microsoft.com/office/officeart/2008/layout/RadialCluster"/>
    <dgm:cxn modelId="{5850F81C-1255-4487-986E-D1C06908676F}" type="presOf" srcId="{29529F55-5478-4FA3-8D30-CC1DCF5C92DC}" destId="{ABACD919-8BAE-42E7-9477-CBE229CADBFC}" srcOrd="0" destOrd="0" presId="urn:microsoft.com/office/officeart/2008/layout/RadialCluster"/>
    <dgm:cxn modelId="{12968123-8C8C-4E46-B540-F6E98729095C}" srcId="{7136CEF5-FDD1-4029-A155-00DF810915E1}" destId="{FCF85301-38A6-4737-91EF-A22DA3E221A6}" srcOrd="0" destOrd="0" parTransId="{B191E9E3-0349-4846-9567-9DB7ED632E8E}" sibTransId="{A9655657-EC34-4980-A72E-BB443F0A9107}"/>
    <dgm:cxn modelId="{41C35B2A-D699-4CAD-A760-9A40696ED389}" type="presOf" srcId="{DE2C02F2-5844-4DAF-8677-4DAC4C88405F}" destId="{C2C4E331-FFC6-4D24-8640-65B2AD988997}" srcOrd="0" destOrd="0" presId="urn:microsoft.com/office/officeart/2008/layout/RadialCluster"/>
    <dgm:cxn modelId="{E072FB44-30D8-4E32-94B7-B4AB97C9E6BD}" type="presOf" srcId="{8FE063C1-6B83-4683-A710-F9AFB98E8D4A}" destId="{88E95721-8682-4774-9394-8374133C593C}" srcOrd="0" destOrd="0" presId="urn:microsoft.com/office/officeart/2008/layout/RadialCluster"/>
    <dgm:cxn modelId="{9BA1C653-0A6D-4C4C-BD13-E168C4F3076D}" type="presOf" srcId="{B191E9E3-0349-4846-9567-9DB7ED632E8E}" destId="{8DD82F9A-9748-456E-AB1A-E3E6957F4606}" srcOrd="0" destOrd="0" presId="urn:microsoft.com/office/officeart/2008/layout/RadialCluster"/>
    <dgm:cxn modelId="{A4835A7A-E6C3-4844-BEDC-6BDE6AFF5822}" type="presOf" srcId="{FCF85301-38A6-4737-91EF-A22DA3E221A6}" destId="{B9F6A050-5194-41F8-A96F-8900D47C70BE}" srcOrd="0" destOrd="0" presId="urn:microsoft.com/office/officeart/2008/layout/RadialCluster"/>
    <dgm:cxn modelId="{2E64837C-8519-499F-8A2A-CA0D81FA1A17}" srcId="{7136CEF5-FDD1-4029-A155-00DF810915E1}" destId="{29529F55-5478-4FA3-8D30-CC1DCF5C92DC}" srcOrd="1" destOrd="0" parTransId="{C89D0000-68BF-4B63-8E8A-5BC144712791}" sibTransId="{6AE76F73-6FB4-4809-88D0-C8C7C861AD59}"/>
    <dgm:cxn modelId="{B264CFB1-18B3-4EA6-A72C-B5838FADC2A0}" type="presOf" srcId="{7136CEF5-FDD1-4029-A155-00DF810915E1}" destId="{04D648CD-BE18-4F45-8F09-6E8F0E3BB332}" srcOrd="0" destOrd="0" presId="urn:microsoft.com/office/officeart/2008/layout/RadialCluster"/>
    <dgm:cxn modelId="{85893BBE-5DF0-4CAA-AACF-70EA51CB4B00}" srcId="{7136CEF5-FDD1-4029-A155-00DF810915E1}" destId="{8FE063C1-6B83-4683-A710-F9AFB98E8D4A}" srcOrd="2" destOrd="0" parTransId="{DE2C02F2-5844-4DAF-8677-4DAC4C88405F}" sibTransId="{DD033593-EC27-43CB-B2EC-4B6E50345F4F}"/>
    <dgm:cxn modelId="{7CCCECDE-4CD3-4C71-AB2C-7560653F07B0}" type="presOf" srcId="{C89D0000-68BF-4B63-8E8A-5BC144712791}" destId="{1E1FD9E3-6D82-44EF-BA51-D25EBB22C445}" srcOrd="0" destOrd="0" presId="urn:microsoft.com/office/officeart/2008/layout/RadialCluster"/>
    <dgm:cxn modelId="{DF9AD5F6-4C16-45C5-903C-3B2118DE5760}" srcId="{A341000A-FC20-4511-B930-33259A859E7C}" destId="{7136CEF5-FDD1-4029-A155-00DF810915E1}" srcOrd="0" destOrd="0" parTransId="{4B149201-EC54-4C0A-9FB3-9B332BFEE943}" sibTransId="{CF728A93-6EF9-4170-BB1D-1043AFE56B94}"/>
    <dgm:cxn modelId="{C26FC25F-BE3C-46C3-AD29-25EBE564F418}" type="presParOf" srcId="{AFC4FF20-2011-40C9-93C6-41CD75213136}" destId="{0666B4A1-BDA5-471A-BA76-BC314266FE2A}" srcOrd="0" destOrd="0" presId="urn:microsoft.com/office/officeart/2008/layout/RadialCluster"/>
    <dgm:cxn modelId="{6849220A-8ECA-4E60-95EF-9F0DFAF6BB91}" type="presParOf" srcId="{0666B4A1-BDA5-471A-BA76-BC314266FE2A}" destId="{04D648CD-BE18-4F45-8F09-6E8F0E3BB332}" srcOrd="0" destOrd="0" presId="urn:microsoft.com/office/officeart/2008/layout/RadialCluster"/>
    <dgm:cxn modelId="{F0661697-BF86-4422-89C0-4C66DF726310}" type="presParOf" srcId="{0666B4A1-BDA5-471A-BA76-BC314266FE2A}" destId="{8DD82F9A-9748-456E-AB1A-E3E6957F4606}" srcOrd="1" destOrd="0" presId="urn:microsoft.com/office/officeart/2008/layout/RadialCluster"/>
    <dgm:cxn modelId="{3A6A3327-482F-40F6-B318-C87105F9C11A}" type="presParOf" srcId="{0666B4A1-BDA5-471A-BA76-BC314266FE2A}" destId="{B9F6A050-5194-41F8-A96F-8900D47C70BE}" srcOrd="2" destOrd="0" presId="urn:microsoft.com/office/officeart/2008/layout/RadialCluster"/>
    <dgm:cxn modelId="{CF2E4837-41C2-4F6F-A1BA-64802A8473C5}" type="presParOf" srcId="{0666B4A1-BDA5-471A-BA76-BC314266FE2A}" destId="{1E1FD9E3-6D82-44EF-BA51-D25EBB22C445}" srcOrd="3" destOrd="0" presId="urn:microsoft.com/office/officeart/2008/layout/RadialCluster"/>
    <dgm:cxn modelId="{C632970F-7D9A-4306-BFEF-0C6486D2A609}" type="presParOf" srcId="{0666B4A1-BDA5-471A-BA76-BC314266FE2A}" destId="{ABACD919-8BAE-42E7-9477-CBE229CADBFC}" srcOrd="4" destOrd="0" presId="urn:microsoft.com/office/officeart/2008/layout/RadialCluster"/>
    <dgm:cxn modelId="{C2210E4F-9B96-433A-94E1-665C7CE2F80C}" type="presParOf" srcId="{0666B4A1-BDA5-471A-BA76-BC314266FE2A}" destId="{C2C4E331-FFC6-4D24-8640-65B2AD988997}" srcOrd="5" destOrd="0" presId="urn:microsoft.com/office/officeart/2008/layout/RadialCluster"/>
    <dgm:cxn modelId="{56947041-29D8-4568-A71B-93E03F05ADBC}" type="presParOf" srcId="{0666B4A1-BDA5-471A-BA76-BC314266FE2A}" destId="{88E95721-8682-4774-9394-8374133C593C}" srcOrd="6" destOrd="0" presId="urn:microsoft.com/office/officeart/2008/layout/RadialCluster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D648CD-BE18-4F45-8F09-6E8F0E3BB332}">
      <dsp:nvSpPr>
        <dsp:cNvPr id="0" name=""/>
        <dsp:cNvSpPr/>
      </dsp:nvSpPr>
      <dsp:spPr>
        <a:xfrm>
          <a:off x="3466767" y="1743870"/>
          <a:ext cx="3188147" cy="991766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Services Climatiques</a:t>
          </a:r>
        </a:p>
      </dsp:txBody>
      <dsp:txXfrm>
        <a:off x="3515181" y="1792284"/>
        <a:ext cx="3091319" cy="894938"/>
      </dsp:txXfrm>
    </dsp:sp>
    <dsp:sp modelId="{8DD82F9A-9748-456E-AB1A-E3E6957F4606}">
      <dsp:nvSpPr>
        <dsp:cNvPr id="0" name=""/>
        <dsp:cNvSpPr/>
      </dsp:nvSpPr>
      <dsp:spPr>
        <a:xfrm rot="16170839">
          <a:off x="4833749" y="1522868"/>
          <a:ext cx="44201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4201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F6A050-5194-41F8-A96F-8900D47C70BE}">
      <dsp:nvSpPr>
        <dsp:cNvPr id="0" name=""/>
        <dsp:cNvSpPr/>
      </dsp:nvSpPr>
      <dsp:spPr>
        <a:xfrm>
          <a:off x="3319680" y="36507"/>
          <a:ext cx="3455675" cy="1265358"/>
        </a:xfrm>
        <a:prstGeom prst="roundRect">
          <a:avLst/>
        </a:prstGeom>
        <a:solidFill>
          <a:schemeClr val="tx2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>
              <a:solidFill>
                <a:schemeClr val="tx1"/>
              </a:solidFill>
            </a:rPr>
            <a:t>Une modélisation vers des services climatiques à l’échelle décennale</a:t>
          </a:r>
          <a:endParaRPr lang="fr-FR" sz="2300" kern="1200" dirty="0"/>
        </a:p>
      </dsp:txBody>
      <dsp:txXfrm>
        <a:off x="3381450" y="98277"/>
        <a:ext cx="3332135" cy="1141818"/>
      </dsp:txXfrm>
    </dsp:sp>
    <dsp:sp modelId="{1E1FD9E3-6D82-44EF-BA51-D25EBB22C445}">
      <dsp:nvSpPr>
        <dsp:cNvPr id="0" name=""/>
        <dsp:cNvSpPr/>
      </dsp:nvSpPr>
      <dsp:spPr>
        <a:xfrm rot="1892131">
          <a:off x="5804733" y="2962969"/>
          <a:ext cx="86929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6929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ACD919-8BAE-42E7-9477-CBE229CADBFC}">
      <dsp:nvSpPr>
        <dsp:cNvPr id="0" name=""/>
        <dsp:cNvSpPr/>
      </dsp:nvSpPr>
      <dsp:spPr>
        <a:xfrm>
          <a:off x="6308983" y="3190301"/>
          <a:ext cx="2975440" cy="1456649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Les dires et besoins des parties prenantes</a:t>
          </a:r>
        </a:p>
      </dsp:txBody>
      <dsp:txXfrm>
        <a:off x="6380091" y="3261409"/>
        <a:ext cx="2833224" cy="1314433"/>
      </dsp:txXfrm>
    </dsp:sp>
    <dsp:sp modelId="{C2C4E331-FFC6-4D24-8640-65B2AD988997}">
      <dsp:nvSpPr>
        <dsp:cNvPr id="0" name=""/>
        <dsp:cNvSpPr/>
      </dsp:nvSpPr>
      <dsp:spPr>
        <a:xfrm rot="9022064">
          <a:off x="3493272" y="2919684"/>
          <a:ext cx="74448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448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E95721-8682-4774-9394-8374133C593C}">
      <dsp:nvSpPr>
        <dsp:cNvPr id="0" name=""/>
        <dsp:cNvSpPr/>
      </dsp:nvSpPr>
      <dsp:spPr>
        <a:xfrm>
          <a:off x="808071" y="3103733"/>
          <a:ext cx="3018733" cy="1393069"/>
        </a:xfrm>
        <a:prstGeom prst="roundRect">
          <a:avLst/>
        </a:prstGeom>
        <a:solidFill>
          <a:srgbClr val="FFCC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Une analyse de la prise de décision dans toute sa complexité</a:t>
          </a:r>
        </a:p>
      </dsp:txBody>
      <dsp:txXfrm>
        <a:off x="876075" y="3171737"/>
        <a:ext cx="2882725" cy="1257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46467-50E4-41A0-BA26-E09C193920F8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22BAF-1E09-4BE2-B6E9-F2752D900D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697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b74fe220b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b74fe220b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2b74fe220b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6F02C-4B5D-4C9B-B1B4-22F37A11D40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7158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22BAF-1E09-4BE2-B6E9-F2752D900DE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257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CC15E-CFE9-4640-BA16-915D2F21FA3C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3217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22BAF-1E09-4BE2-B6E9-F2752D900DE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911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4E96B-6A65-4503-B812-601D9F3CB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5A30F7-ED4C-49F5-B585-43038D5DE4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673FB-4BBA-403E-ADFA-08F6105E6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AF73-81D6-462A-A5C0-EEDBADAE2B9B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2877B-09F9-4820-9D8A-DD37D7FD2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7370B-B22D-4735-88BF-C8D9915B5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ADC0-6C8F-43D1-899C-6B915B47E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724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55BA1-B94A-4812-BF94-C0CBB8333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11D3A-46FC-4DBC-960B-C382C2454E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5C8B3-F9DD-47F7-9E45-8FBB704CA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AF73-81D6-462A-A5C0-EEDBADAE2B9B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1534F-A4CC-40DA-84F1-2A6118EC7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43D09-E7D7-4E72-B6D1-0BDF71841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ADC0-6C8F-43D1-899C-6B915B47E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670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6E5F7-DEE1-4E13-915F-FA0C1B4DF5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066B-4ED1-4452-9FC0-50E84EB70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31CAC-E582-4DB9-B1FD-5DF84FD42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AF73-81D6-462A-A5C0-EEDBADAE2B9B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76EAB-FDEB-424A-ACDE-A668A4610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2EAFC-7E04-4051-8F4F-79DA34AB1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ADC0-6C8F-43D1-899C-6B915B47E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213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9FE41-C8F9-47EF-94C3-C489748B47D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8537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3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332656"/>
            <a:ext cx="12192000" cy="90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63500" dist="88900" dir="54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" name="TextBox 9"/>
          <p:cNvSpPr txBox="1"/>
          <p:nvPr userDrawn="1"/>
        </p:nvSpPr>
        <p:spPr>
          <a:xfrm>
            <a:off x="162368" y="0"/>
            <a:ext cx="1680000" cy="360000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Introduction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762000"/>
          </a:xfrm>
        </p:spPr>
        <p:txBody>
          <a:bodyPr/>
          <a:lstStyle>
            <a:lvl1pPr marL="182880"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11" name="TextBox 9"/>
          <p:cNvSpPr txBox="1"/>
          <p:nvPr userDrawn="1"/>
        </p:nvSpPr>
        <p:spPr>
          <a:xfrm>
            <a:off x="2649089" y="0"/>
            <a:ext cx="1680000" cy="360000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Méthodes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Box 9"/>
          <p:cNvSpPr txBox="1"/>
          <p:nvPr userDrawn="1"/>
        </p:nvSpPr>
        <p:spPr>
          <a:xfrm>
            <a:off x="5049356" y="0"/>
            <a:ext cx="1680000" cy="360000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Résultats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extBox 9"/>
          <p:cNvSpPr txBox="1"/>
          <p:nvPr userDrawn="1"/>
        </p:nvSpPr>
        <p:spPr>
          <a:xfrm>
            <a:off x="7833665" y="0"/>
            <a:ext cx="1680000" cy="360000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Perspectives</a:t>
            </a:r>
          </a:p>
        </p:txBody>
      </p:sp>
      <p:sp>
        <p:nvSpPr>
          <p:cNvPr id="14" name="TextBox 9"/>
          <p:cNvSpPr txBox="1"/>
          <p:nvPr userDrawn="1"/>
        </p:nvSpPr>
        <p:spPr>
          <a:xfrm>
            <a:off x="10368661" y="0"/>
            <a:ext cx="1680000" cy="360000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Conclusions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06400" y="1573724"/>
            <a:ext cx="11176000" cy="4552440"/>
          </a:xfrm>
        </p:spPr>
        <p:txBody>
          <a:bodyPr/>
          <a:lstStyle>
            <a:lvl1pPr marL="342900" indent="-342900">
              <a:buClr>
                <a:schemeClr val="tx2"/>
              </a:buClr>
              <a:buSzPct val="60000"/>
              <a:buFont typeface="Wingdings" charset="2"/>
              <a:buChar char="v"/>
              <a:defRPr sz="2000"/>
            </a:lvl1pPr>
            <a:lvl2pPr>
              <a:buSzPct val="60000"/>
              <a:buFontTx/>
              <a:buBlip>
                <a:blip r:embed="rId2"/>
              </a:buBlip>
              <a:defRPr sz="20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65638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sul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3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332656"/>
            <a:ext cx="12192000" cy="90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63500" dist="88900" dir="54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" name="TextBox 9"/>
          <p:cNvSpPr txBox="1"/>
          <p:nvPr userDrawn="1"/>
        </p:nvSpPr>
        <p:spPr>
          <a:xfrm>
            <a:off x="162368" y="0"/>
            <a:ext cx="1680000" cy="360000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Introduction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762000"/>
          </a:xfrm>
        </p:spPr>
        <p:txBody>
          <a:bodyPr/>
          <a:lstStyle>
            <a:lvl1pPr marL="182880"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11" name="TextBox 9"/>
          <p:cNvSpPr txBox="1"/>
          <p:nvPr userDrawn="1"/>
        </p:nvSpPr>
        <p:spPr>
          <a:xfrm>
            <a:off x="2649089" y="0"/>
            <a:ext cx="1680000" cy="360000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Méthodes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Box 9"/>
          <p:cNvSpPr txBox="1"/>
          <p:nvPr userDrawn="1"/>
        </p:nvSpPr>
        <p:spPr>
          <a:xfrm>
            <a:off x="5049356" y="0"/>
            <a:ext cx="1680000" cy="360000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Résultats</a:t>
            </a:r>
            <a:endParaRPr lang="en-US" sz="14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extBox 9"/>
          <p:cNvSpPr txBox="1"/>
          <p:nvPr userDrawn="1"/>
        </p:nvSpPr>
        <p:spPr>
          <a:xfrm>
            <a:off x="7833665" y="0"/>
            <a:ext cx="1680000" cy="360000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Perspectives</a:t>
            </a:r>
          </a:p>
        </p:txBody>
      </p:sp>
      <p:sp>
        <p:nvSpPr>
          <p:cNvPr id="14" name="TextBox 9"/>
          <p:cNvSpPr txBox="1"/>
          <p:nvPr userDrawn="1"/>
        </p:nvSpPr>
        <p:spPr>
          <a:xfrm>
            <a:off x="10368661" y="0"/>
            <a:ext cx="1680000" cy="360000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Conclusions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06400" y="1573724"/>
            <a:ext cx="11176000" cy="4552440"/>
          </a:xfrm>
        </p:spPr>
        <p:txBody>
          <a:bodyPr/>
          <a:lstStyle>
            <a:lvl1pPr marL="342900" indent="-342900">
              <a:buClr>
                <a:schemeClr val="tx2"/>
              </a:buClr>
              <a:buSzPct val="60000"/>
              <a:buFont typeface="Wingdings" charset="2"/>
              <a:buChar char="v"/>
              <a:defRPr sz="2000"/>
            </a:lvl1pPr>
            <a:lvl2pPr>
              <a:buSzPct val="60000"/>
              <a:buFontTx/>
              <a:buBlip>
                <a:blip r:embed="rId2"/>
              </a:buBlip>
              <a:defRPr sz="20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5787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8A3D9-95F7-45DB-9801-8ADD81DB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41A15-557C-44E8-8A42-19720AB91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C1EFF-09AC-4A2F-8007-608F02462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AF73-81D6-462A-A5C0-EEDBADAE2B9B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FB3C0-6895-4BEB-B6A1-DE86551BF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B7343-6253-4DCE-86E2-1F7CCA798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ADC0-6C8F-43D1-899C-6B915B47E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442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F169D-9DB5-46E2-BC30-826304DCF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29C8A-254C-4513-A0CD-6D2D1AEBE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5737A-B8A2-4E96-A67B-4CFE09BDC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AF73-81D6-462A-A5C0-EEDBADAE2B9B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B17AE-7302-4E2F-94E1-C5E4957A6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64D13-CB47-4274-AF75-0CDC329BD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ADC0-6C8F-43D1-899C-6B915B47E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4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299AC-9BE1-4CA1-B8EF-013AC8F9D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2AE0E-44DC-411F-A129-A89F81AD06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E6303C-895A-4B71-B77A-01070D353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CCE80-B6A7-411A-B9A6-99E7330DB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AF73-81D6-462A-A5C0-EEDBADAE2B9B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AB61D9-3AC3-4A94-978E-D03C6482C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04E26E-8B01-4E4B-9B8C-66EB64078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ADC0-6C8F-43D1-899C-6B915B47E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337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04BF0-81D7-4684-A9C7-694E58DE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FB639-6652-4D4D-9C25-FD16A79D2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793E5-AB17-4419-B283-F14159CAF7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26E955-4FB1-468A-A0E7-88DB34A544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CBC6DC-4171-45EA-B1F4-A88FF65C1C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086773-04CF-4050-803F-6795234A5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AF73-81D6-462A-A5C0-EEDBADAE2B9B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1423E2-E140-4AAD-9D6A-7F4329342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1281AC-3E5D-4678-AE05-C219AC78C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ADC0-6C8F-43D1-899C-6B915B47E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513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8D16A-05DD-4F76-84D7-7EFCFFFCA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6448A7-49F8-4406-A71C-5E269FD49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AF73-81D6-462A-A5C0-EEDBADAE2B9B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94CC67-5851-40D3-81C9-787B72513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90BD60-8338-4CA2-8A8A-46D45A4FF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ADC0-6C8F-43D1-899C-6B915B47E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650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2C9BA8-17AE-408C-8EFE-1FE4F1C6B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AF73-81D6-462A-A5C0-EEDBADAE2B9B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D4DEB4-0543-4858-BDA8-5111B5E7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B259C-5D42-46D8-A1CC-917BEEA13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ADC0-6C8F-43D1-899C-6B915B47E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122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1DD61-6327-4D61-861B-EF83F1DDE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096E6-6D75-4C54-8FBF-3E66996E1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541979-05D5-4E33-8C54-71A1EC8EC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3F97A-CB59-4A77-93D1-76D6C8D84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AF73-81D6-462A-A5C0-EEDBADAE2B9B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80DD8D-7892-46C7-92AF-9A7BCC0B1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0F8149-829A-4E13-9C7E-F711EA0CD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ADC0-6C8F-43D1-899C-6B915B47E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729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347EA-18DF-42CD-8BEF-51DE6A7D0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3B258C-02AA-4469-A16E-BD063FF790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12FAC0-8933-4A0B-906F-E4948CD22B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5392FF-6C61-4DD2-BDC2-38A48E7F5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AF73-81D6-462A-A5C0-EEDBADAE2B9B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31B9DB-95AE-4A9C-B871-4E89B1FDC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B6F44-5424-40E6-9ACC-84E5AA650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ADC0-6C8F-43D1-899C-6B915B47E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30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1F7605-5C2F-430D-8720-DA48D7C83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49C12-0381-46B9-B883-5078100BB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2D04D-9759-4423-9BD0-97C3354140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FAF73-81D6-462A-A5C0-EEDBADAE2B9B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7E581-F7A9-4F7F-B483-890D4E85C0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A485D-6A97-4213-BE6F-8F832F027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CADC0-6C8F-43D1-899C-6B915B47E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57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9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openxmlformats.org/officeDocument/2006/relationships/image" Target="../media/image12.(null)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 rot="4984985">
            <a:off x="2589018" y="-6548210"/>
            <a:ext cx="3666693" cy="13464606"/>
          </a:xfrm>
          <a:prstGeom prst="ellipse">
            <a:avLst/>
          </a:prstGeom>
          <a:solidFill>
            <a:srgbClr val="009DE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9DE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536562" y="2185280"/>
            <a:ext cx="6967745" cy="1545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0" i="0" u="none" strike="noStrike" cap="none">
              <a:solidFill>
                <a:srgbClr val="009DE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2057093" y="2577727"/>
            <a:ext cx="6714781" cy="346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fr-FR" sz="4400" b="1" dirty="0">
                <a:solidFill>
                  <a:srgbClr val="3B1C13"/>
                </a:solidFill>
                <a:latin typeface="Calibri"/>
                <a:ea typeface="Calibri"/>
                <a:cs typeface="Calibri"/>
                <a:sym typeface="Calibri"/>
              </a:rPr>
              <a:t>Remarques introductives</a:t>
            </a:r>
            <a:endParaRPr lang="fr-FR" sz="4400" b="1" i="0" u="none" strike="noStrike" cap="none" dirty="0">
              <a:solidFill>
                <a:srgbClr val="3B1C1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lang="fr-FR" b="1" dirty="0">
              <a:solidFill>
                <a:srgbClr val="3B1C1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fr-FR" b="1" i="0" u="none" strike="noStrike" cap="none" dirty="0">
                <a:solidFill>
                  <a:srgbClr val="3B1C13"/>
                </a:solidFill>
                <a:latin typeface="Calibri"/>
                <a:ea typeface="Calibri"/>
                <a:cs typeface="Calibri"/>
                <a:sym typeface="Calibri"/>
              </a:rPr>
              <a:t>Caitriona Carter, UR ETTIS INRAE</a:t>
            </a:r>
            <a:endParaRPr b="1" i="0" u="none" strike="noStrike" cap="none" dirty="0">
              <a:solidFill>
                <a:srgbClr val="3B1C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/>
        </p:nvSpPr>
        <p:spPr>
          <a:xfrm rot="5400000">
            <a:off x="11003517" y="6027003"/>
            <a:ext cx="1200329" cy="461665"/>
          </a:xfrm>
          <a:prstGeom prst="rect">
            <a:avLst/>
          </a:prstGeom>
          <a:solidFill>
            <a:srgbClr val="F0CF7F"/>
          </a:solidFill>
          <a:ln>
            <a:noFill/>
          </a:ln>
        </p:spPr>
        <p:txBody>
          <a:bodyPr spcFirstLastPara="1" wrap="square" lIns="91425" tIns="1800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fr-FR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Action 3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 txBox="1"/>
          <p:nvPr/>
        </p:nvSpPr>
        <p:spPr>
          <a:xfrm rot="5400000">
            <a:off x="10419317" y="6027002"/>
            <a:ext cx="1200329" cy="461665"/>
          </a:xfrm>
          <a:prstGeom prst="rect">
            <a:avLst/>
          </a:prstGeom>
          <a:solidFill>
            <a:srgbClr val="0C847F"/>
          </a:solidFill>
          <a:ln>
            <a:noFill/>
          </a:ln>
        </p:spPr>
        <p:txBody>
          <a:bodyPr spcFirstLastPara="1" wrap="square" lIns="91425" tIns="1800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fr-FR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Action 2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/>
        </p:nvSpPr>
        <p:spPr>
          <a:xfrm rot="5400000">
            <a:off x="9835117" y="6027003"/>
            <a:ext cx="1200329" cy="461665"/>
          </a:xfrm>
          <a:prstGeom prst="rect">
            <a:avLst/>
          </a:prstGeom>
          <a:solidFill>
            <a:srgbClr val="A0B7E8"/>
          </a:solidFill>
          <a:ln>
            <a:noFill/>
          </a:ln>
        </p:spPr>
        <p:txBody>
          <a:bodyPr spcFirstLastPara="1" wrap="square" lIns="91425" tIns="1800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Action 1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562" y="5657670"/>
            <a:ext cx="1009848" cy="991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6562" y="373441"/>
            <a:ext cx="6941892" cy="1348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94409" y="3068780"/>
            <a:ext cx="4250143" cy="297510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/>
          <p:nvPr/>
        </p:nvSpPr>
        <p:spPr>
          <a:xfrm>
            <a:off x="1668945" y="6387092"/>
            <a:ext cx="893196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fr-F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 travail a bénéficié d’une aide de l’État attribuée à l’université de Bordeaux en tant qu’Initiative d’excellence, au titre du plan France 2030. 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E1287FF-64D2-CBA1-62F5-16CCCF2F7AFA}"/>
              </a:ext>
            </a:extLst>
          </p:cNvPr>
          <p:cNvSpPr txBox="1">
            <a:spLocks/>
          </p:cNvSpPr>
          <p:nvPr/>
        </p:nvSpPr>
        <p:spPr>
          <a:xfrm>
            <a:off x="123570" y="1197432"/>
            <a:ext cx="5787080" cy="54776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en-FR" sz="800" dirty="0"/>
          </a:p>
          <a:p>
            <a:pPr>
              <a:spcAft>
                <a:spcPts val="1200"/>
              </a:spcAft>
            </a:pPr>
            <a:endParaRPr lang="en-FR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5A4D91-392A-00FC-BAF7-F311143E9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51" y="-12797"/>
            <a:ext cx="11821297" cy="1325563"/>
          </a:xfrm>
        </p:spPr>
        <p:txBody>
          <a:bodyPr>
            <a:normAutofit/>
          </a:bodyPr>
          <a:lstStyle/>
          <a:p>
            <a:r>
              <a:rPr lang="en-FR" sz="4000" dirty="0"/>
              <a:t>S’adapter au changement climatique en cours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5B95D-B838-86EF-5BD3-DFE25373A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90" y="1335155"/>
            <a:ext cx="5681634" cy="5534420"/>
          </a:xfrm>
        </p:spPr>
        <p:txBody>
          <a:bodyPr>
            <a:normAutofit fontScale="92500" lnSpcReduction="10000"/>
          </a:bodyPr>
          <a:lstStyle/>
          <a:p>
            <a:r>
              <a:rPr lang="en-FR" sz="2600" dirty="0"/>
              <a:t>Service climatique : “</a:t>
            </a:r>
            <a:r>
              <a:rPr lang="en-FR" sz="2600" i="1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une aide à la décision dérivée d’informations climatiques qui permet aux individus et aux organisations de la société de prendre de meilleures décisions</a:t>
            </a:r>
            <a:r>
              <a:rPr lang="en-FR" sz="26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"</a:t>
            </a:r>
            <a:endParaRPr lang="en-FR" sz="2600" dirty="0"/>
          </a:p>
          <a:p>
            <a:r>
              <a:rPr lang="en-FR" sz="2600" dirty="0"/>
              <a:t>A adapter pour chaque secteur selon l’existence de </a:t>
            </a:r>
            <a:r>
              <a:rPr lang="en-FR" sz="2600" b="1" dirty="0">
                <a:solidFill>
                  <a:srgbClr val="C00000"/>
                </a:solidFill>
              </a:rPr>
              <a:t>seuils </a:t>
            </a:r>
            <a:r>
              <a:rPr lang="en-FR" sz="2600" dirty="0"/>
              <a:t>particuliers (e.g. “gélée tardive" pour les arbres fruitiers)</a:t>
            </a:r>
          </a:p>
          <a:p>
            <a:r>
              <a:rPr lang="en-FR" sz="2600" dirty="0"/>
              <a:t>Existence de la base de données DRIAS</a:t>
            </a:r>
          </a:p>
          <a:p>
            <a:endParaRPr lang="en-FR" sz="2600" dirty="0"/>
          </a:p>
          <a:p>
            <a:endParaRPr lang="en-FR" sz="2600" dirty="0"/>
          </a:p>
          <a:p>
            <a:r>
              <a:rPr lang="en-FR" sz="2600" dirty="0"/>
              <a:t>Mais : </a:t>
            </a:r>
            <a:r>
              <a:rPr lang="en-FR" sz="2600" b="1" dirty="0">
                <a:solidFill>
                  <a:srgbClr val="C00000"/>
                </a:solidFill>
              </a:rPr>
              <a:t>variabilité naturelle </a:t>
            </a:r>
            <a:r>
              <a:rPr lang="en-FR" sz="2600" dirty="0"/>
              <a:t>du climat peu ou pas prise en compte dans DRIAS !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A7E44D0-7CCF-D856-E7E0-D6E7F159C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569" y="1608310"/>
            <a:ext cx="5972431" cy="487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93AACC-A911-DA4B-9FF4-274DAD19EC54}"/>
              </a:ext>
            </a:extLst>
          </p:cNvPr>
          <p:cNvSpPr txBox="1"/>
          <p:nvPr/>
        </p:nvSpPr>
        <p:spPr>
          <a:xfrm>
            <a:off x="7323780" y="1266882"/>
            <a:ext cx="4559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2000" dirty="0"/>
              <a:t>Observations de la température globale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E8C31B-1DF8-26F9-6D83-5179DB157F4C}"/>
              </a:ext>
            </a:extLst>
          </p:cNvPr>
          <p:cNvSpPr txBox="1"/>
          <p:nvPr/>
        </p:nvSpPr>
        <p:spPr>
          <a:xfrm>
            <a:off x="7323780" y="6405976"/>
            <a:ext cx="455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600" dirty="0"/>
              <a:t>Années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BB88B6-0FFD-0C5E-4B13-C364B95A2A61}"/>
              </a:ext>
            </a:extLst>
          </p:cNvPr>
          <p:cNvSpPr txBox="1"/>
          <p:nvPr/>
        </p:nvSpPr>
        <p:spPr>
          <a:xfrm>
            <a:off x="9603430" y="5725580"/>
            <a:ext cx="3057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600" dirty="0"/>
              <a:t>HadCRUT5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8A3D29-57EC-862B-ED4C-7BA8DFDA34A0}"/>
              </a:ext>
            </a:extLst>
          </p:cNvPr>
          <p:cNvSpPr txBox="1"/>
          <p:nvPr/>
        </p:nvSpPr>
        <p:spPr>
          <a:xfrm rot="16200000">
            <a:off x="3951493" y="3707108"/>
            <a:ext cx="455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600" dirty="0"/>
              <a:t>Anomalies température (°C) par rapport à 1850-1900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D89C13-7995-B4FE-4A50-D760BCC82FCF}"/>
              </a:ext>
            </a:extLst>
          </p:cNvPr>
          <p:cNvGrpSpPr/>
          <p:nvPr/>
        </p:nvGrpSpPr>
        <p:grpSpPr>
          <a:xfrm>
            <a:off x="196920" y="4747821"/>
            <a:ext cx="5625003" cy="881280"/>
            <a:chOff x="196920" y="5014039"/>
            <a:chExt cx="5625003" cy="881280"/>
          </a:xfrm>
        </p:grpSpPr>
        <p:pic>
          <p:nvPicPr>
            <p:cNvPr id="2050" name="Picture 2" descr="logo drias">
              <a:extLst>
                <a:ext uri="{FF2B5EF4-FFF2-40B4-BE49-F238E27FC236}">
                  <a16:creationId xmlns:a16="http://schemas.microsoft.com/office/drawing/2014/main" id="{B3A361CF-C4A5-1649-336F-4E28D1E09A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3923" y="5014039"/>
              <a:ext cx="2448000" cy="88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69E9A8-431D-70E1-F96B-7AF3926BE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80"/>
            <a:stretch/>
          </p:blipFill>
          <p:spPr>
            <a:xfrm>
              <a:off x="196920" y="5053576"/>
              <a:ext cx="3131745" cy="792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7F70B-3D5F-EC31-211B-E73FCA454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84" y="2710828"/>
            <a:ext cx="954586" cy="95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0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4B1B23D-C3DE-D22F-5E81-3CFA5B683963}"/>
              </a:ext>
            </a:extLst>
          </p:cNvPr>
          <p:cNvSpPr txBox="1">
            <a:spLocks/>
          </p:cNvSpPr>
          <p:nvPr/>
        </p:nvSpPr>
        <p:spPr>
          <a:xfrm>
            <a:off x="1842175" y="5604451"/>
            <a:ext cx="8507650" cy="10159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en-FR" sz="800" dirty="0"/>
          </a:p>
          <a:p>
            <a:pPr>
              <a:spcAft>
                <a:spcPts val="1200"/>
              </a:spcAft>
            </a:pPr>
            <a:endParaRPr lang="en-FR" sz="2400" dirty="0"/>
          </a:p>
        </p:txBody>
      </p:sp>
      <p:pic>
        <p:nvPicPr>
          <p:cNvPr id="9" name="Picture 2" descr="C:\Users\rbonnet.PORT-437\Desktop\Figure_pres_real_IPSL-LE_p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7" b="26483"/>
          <a:stretch/>
        </p:blipFill>
        <p:spPr bwMode="auto">
          <a:xfrm>
            <a:off x="1955434" y="1454406"/>
            <a:ext cx="8191016" cy="392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" name="Titre 1"/>
          <p:cNvSpPr txBox="1">
            <a:spLocks noGrp="1"/>
          </p:cNvSpPr>
          <p:nvPr>
            <p:ph type="title"/>
          </p:nvPr>
        </p:nvSpPr>
        <p:spPr>
          <a:xfrm>
            <a:off x="838200" y="22428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Simulations numériques du climat</a:t>
            </a:r>
          </a:p>
        </p:txBody>
      </p:sp>
      <p:cxnSp>
        <p:nvCxnSpPr>
          <p:cNvPr id="14" name="Connecteur droit 13"/>
          <p:cNvCxnSpPr/>
          <p:nvPr/>
        </p:nvCxnSpPr>
        <p:spPr>
          <a:xfrm>
            <a:off x="4931496" y="1773092"/>
            <a:ext cx="0" cy="2871043"/>
          </a:xfrm>
          <a:prstGeom prst="line">
            <a:avLst/>
          </a:prstGeom>
          <a:ln w="38100">
            <a:solidFill>
              <a:schemeClr val="tx2">
                <a:lumMod val="1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3412577" y="1773092"/>
            <a:ext cx="1545438" cy="481927"/>
          </a:xfrm>
          <a:prstGeom prst="rect">
            <a:avLst/>
          </a:prstGeom>
          <a:solidFill>
            <a:srgbClr val="0099CC">
              <a:alpha val="2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66" dirty="0">
                <a:solidFill>
                  <a:srgbClr val="0F2239"/>
                </a:solidFill>
              </a:rPr>
              <a:t>Période historique</a:t>
            </a:r>
            <a:br>
              <a:rPr lang="fr-FR" sz="1266" dirty="0">
                <a:solidFill>
                  <a:srgbClr val="0F2239"/>
                </a:solidFill>
              </a:rPr>
            </a:br>
            <a:r>
              <a:rPr lang="fr-FR" sz="1266" dirty="0">
                <a:solidFill>
                  <a:srgbClr val="0F2239"/>
                </a:solidFill>
              </a:rPr>
              <a:t>(1850-2014)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3412577" y="1773092"/>
            <a:ext cx="0" cy="2871043"/>
          </a:xfrm>
          <a:prstGeom prst="line">
            <a:avLst/>
          </a:prstGeom>
          <a:ln w="38100">
            <a:solidFill>
              <a:schemeClr val="tx2">
                <a:lumMod val="1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6703567" y="1900893"/>
            <a:ext cx="2828980" cy="3304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47" dirty="0">
                <a:solidFill>
                  <a:srgbClr val="C00000"/>
                </a:solidFill>
              </a:rPr>
              <a:t>Simulation historique: membre 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00492" y="5818976"/>
            <a:ext cx="81910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>
                <a:sym typeface="Wingdings" panose="05000000000000000000" pitchFamily="2" charset="2"/>
              </a:rPr>
              <a:t> Application des forçages historiques à partir d’un état initial de la simulation de contrôle</a:t>
            </a:r>
            <a:endParaRPr lang="fr-FR" sz="2000" dirty="0"/>
          </a:p>
        </p:txBody>
      </p:sp>
      <p:sp>
        <p:nvSpPr>
          <p:cNvPr id="4" name="Rectangle 3"/>
          <p:cNvSpPr/>
          <p:nvPr/>
        </p:nvSpPr>
        <p:spPr>
          <a:xfrm>
            <a:off x="7663822" y="4289721"/>
            <a:ext cx="1773799" cy="308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6" dirty="0">
                <a:solidFill>
                  <a:srgbClr val="0F2239"/>
                </a:solidFill>
              </a:rPr>
              <a:t>Simulation </a:t>
            </a:r>
            <a:r>
              <a:rPr lang="fr-FR" sz="1406" dirty="0" err="1">
                <a:solidFill>
                  <a:srgbClr val="0F2239"/>
                </a:solidFill>
              </a:rPr>
              <a:t>piControl</a:t>
            </a:r>
            <a:r>
              <a:rPr lang="fr-FR" sz="1406" dirty="0">
                <a:solidFill>
                  <a:srgbClr val="0F2239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B72372-9A13-F048-8A50-1C8C88AE0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470" y="2415032"/>
            <a:ext cx="769336" cy="758423"/>
          </a:xfrm>
          <a:prstGeom prst="rect">
            <a:avLst/>
          </a:prstGeom>
        </p:spPr>
      </p:pic>
      <p:pic>
        <p:nvPicPr>
          <p:cNvPr id="6" name="Picture 4" descr="The Atmosphere around Climate Models">
            <a:extLst>
              <a:ext uri="{FF2B5EF4-FFF2-40B4-BE49-F238E27FC236}">
                <a16:creationId xmlns:a16="http://schemas.microsoft.com/office/drawing/2014/main" id="{8D88F524-C308-CC71-E4E6-72AB29FAA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491" y="2066098"/>
            <a:ext cx="2120837" cy="210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077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E1D98D0-B710-0379-A62C-3B69B0A1CFD9}"/>
              </a:ext>
            </a:extLst>
          </p:cNvPr>
          <p:cNvSpPr txBox="1">
            <a:spLocks/>
          </p:cNvSpPr>
          <p:nvPr/>
        </p:nvSpPr>
        <p:spPr>
          <a:xfrm>
            <a:off x="1944289" y="5555384"/>
            <a:ext cx="7118687" cy="10159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en-FR" sz="800" dirty="0"/>
          </a:p>
          <a:p>
            <a:pPr>
              <a:spcAft>
                <a:spcPts val="1200"/>
              </a:spcAft>
            </a:pPr>
            <a:endParaRPr lang="en-FR" sz="2400" dirty="0"/>
          </a:p>
        </p:txBody>
      </p:sp>
      <p:pic>
        <p:nvPicPr>
          <p:cNvPr id="18" name="Picture 2" descr="C:\Users\rbonnet.PORT-437\Desktop\Figure_pres_real_IPSL-LE_p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6" b="26270"/>
          <a:stretch/>
        </p:blipFill>
        <p:spPr bwMode="auto">
          <a:xfrm>
            <a:off x="1944289" y="1505036"/>
            <a:ext cx="8201250" cy="389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cteur droit 13"/>
          <p:cNvCxnSpPr/>
          <p:nvPr/>
        </p:nvCxnSpPr>
        <p:spPr>
          <a:xfrm>
            <a:off x="5613805" y="1773092"/>
            <a:ext cx="0" cy="2871043"/>
          </a:xfrm>
          <a:prstGeom prst="line">
            <a:avLst/>
          </a:prstGeom>
          <a:ln w="38100">
            <a:solidFill>
              <a:schemeClr val="tx2">
                <a:lumMod val="1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4094886" y="1773092"/>
            <a:ext cx="1545438" cy="481927"/>
          </a:xfrm>
          <a:prstGeom prst="rect">
            <a:avLst/>
          </a:prstGeom>
          <a:solidFill>
            <a:srgbClr val="0099CC">
              <a:alpha val="2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66" dirty="0">
                <a:solidFill>
                  <a:srgbClr val="0F2239"/>
                </a:solidFill>
              </a:rPr>
              <a:t>Période historique</a:t>
            </a:r>
            <a:br>
              <a:rPr lang="fr-FR" sz="1266" dirty="0">
                <a:solidFill>
                  <a:srgbClr val="0F2239"/>
                </a:solidFill>
              </a:rPr>
            </a:br>
            <a:r>
              <a:rPr lang="fr-FR" sz="1266" dirty="0">
                <a:solidFill>
                  <a:srgbClr val="0F2239"/>
                </a:solidFill>
              </a:rPr>
              <a:t>(1850-2014)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4094887" y="1773092"/>
            <a:ext cx="0" cy="2871043"/>
          </a:xfrm>
          <a:prstGeom prst="line">
            <a:avLst/>
          </a:prstGeom>
          <a:ln w="38100">
            <a:solidFill>
              <a:schemeClr val="tx2">
                <a:lumMod val="1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6703567" y="1900893"/>
            <a:ext cx="2828980" cy="568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47" dirty="0">
                <a:solidFill>
                  <a:srgbClr val="C00000"/>
                </a:solidFill>
              </a:rPr>
              <a:t>Simulation historique: membre 1</a:t>
            </a:r>
          </a:p>
          <a:p>
            <a:r>
              <a:rPr lang="fr-FR" sz="1547" dirty="0">
                <a:solidFill>
                  <a:srgbClr val="D60093"/>
                </a:solidFill>
              </a:rPr>
              <a:t>Simulation historique: membre 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140476" y="5817413"/>
            <a:ext cx="73920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>
                <a:sym typeface="Wingdings" panose="05000000000000000000" pitchFamily="2" charset="2"/>
              </a:rPr>
              <a:t> Même forçage externe, mais conditions initiales différentes  </a:t>
            </a:r>
            <a:endParaRPr lang="fr-FR" sz="2000" dirty="0"/>
          </a:p>
        </p:txBody>
      </p:sp>
      <p:sp>
        <p:nvSpPr>
          <p:cNvPr id="21" name="Rectangle 20"/>
          <p:cNvSpPr/>
          <p:nvPr/>
        </p:nvSpPr>
        <p:spPr>
          <a:xfrm>
            <a:off x="7663822" y="4289721"/>
            <a:ext cx="1773799" cy="308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6" dirty="0">
                <a:solidFill>
                  <a:srgbClr val="0F2239"/>
                </a:solidFill>
              </a:rPr>
              <a:t>Simulation </a:t>
            </a:r>
            <a:r>
              <a:rPr lang="fr-FR" sz="1406" dirty="0" err="1">
                <a:solidFill>
                  <a:srgbClr val="0F2239"/>
                </a:solidFill>
              </a:rPr>
              <a:t>piControl</a:t>
            </a:r>
            <a:r>
              <a:rPr lang="fr-FR" sz="1406" dirty="0">
                <a:solidFill>
                  <a:srgbClr val="0F2239"/>
                </a:solidFill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D78E92-91BE-0D4B-BF0B-80D033A09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380" y="2408607"/>
            <a:ext cx="769336" cy="758423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8DF5B171-8B36-E5A1-1556-B3C7860768E2}"/>
              </a:ext>
            </a:extLst>
          </p:cNvPr>
          <p:cNvSpPr txBox="1">
            <a:spLocks/>
          </p:cNvSpPr>
          <p:nvPr/>
        </p:nvSpPr>
        <p:spPr>
          <a:xfrm>
            <a:off x="838200" y="2242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Simulations numériques du climat</a:t>
            </a:r>
            <a:endParaRPr lang="fr-FR" dirty="0"/>
          </a:p>
        </p:txBody>
      </p:sp>
      <p:pic>
        <p:nvPicPr>
          <p:cNvPr id="2" name="Image 10">
            <a:extLst>
              <a:ext uri="{FF2B5EF4-FFF2-40B4-BE49-F238E27FC236}">
                <a16:creationId xmlns:a16="http://schemas.microsoft.com/office/drawing/2014/main" id="{9ACAC8A6-23E2-6DF1-537F-967DA6F36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2250" y="2408607"/>
            <a:ext cx="1537022" cy="11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6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40FFD05-D842-A189-41A2-4A76366CFB3E}"/>
              </a:ext>
            </a:extLst>
          </p:cNvPr>
          <p:cNvSpPr txBox="1">
            <a:spLocks/>
          </p:cNvSpPr>
          <p:nvPr/>
        </p:nvSpPr>
        <p:spPr>
          <a:xfrm>
            <a:off x="1221182" y="5440011"/>
            <a:ext cx="9749635" cy="11312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en-FR" sz="800" dirty="0"/>
          </a:p>
          <a:p>
            <a:pPr>
              <a:spcAft>
                <a:spcPts val="1200"/>
              </a:spcAft>
            </a:pPr>
            <a:endParaRPr lang="en-FR" sz="2400" dirty="0"/>
          </a:p>
        </p:txBody>
      </p:sp>
      <p:pic>
        <p:nvPicPr>
          <p:cNvPr id="7" name="Picture 2" descr="C:\Users\rbonnet.PORT-437\Desktop\Figure_pres_real_IPSL-LE_pal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3" b="25950"/>
          <a:stretch/>
        </p:blipFill>
        <p:spPr bwMode="auto">
          <a:xfrm>
            <a:off x="1944289" y="1541453"/>
            <a:ext cx="8223479" cy="389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4002F94-58BA-CFB7-DE18-8B9F95CB5F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2428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Simulations numériques du climat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B9F4F1-A291-396E-C381-212DC7C19BD6}"/>
              </a:ext>
            </a:extLst>
          </p:cNvPr>
          <p:cNvSpPr txBox="1"/>
          <p:nvPr/>
        </p:nvSpPr>
        <p:spPr>
          <a:xfrm>
            <a:off x="1944289" y="5613400"/>
            <a:ext cx="8914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2400" dirty="0"/>
              <a:t>Notion de membres : simulations avec les mêmes forçages externes, mais des conditions intiales un peu différentes</a:t>
            </a:r>
          </a:p>
        </p:txBody>
      </p:sp>
    </p:spTree>
    <p:extLst>
      <p:ext uri="{BB962C8B-B14F-4D97-AF65-F5344CB8AC3E}">
        <p14:creationId xmlns:p14="http://schemas.microsoft.com/office/powerpoint/2010/main" val="3771566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7CA4B-7789-EB8F-01DA-64520CC29801}"/>
              </a:ext>
            </a:extLst>
          </p:cNvPr>
          <p:cNvSpPr txBox="1">
            <a:spLocks/>
          </p:cNvSpPr>
          <p:nvPr/>
        </p:nvSpPr>
        <p:spPr>
          <a:xfrm>
            <a:off x="262777" y="1738578"/>
            <a:ext cx="4488954" cy="47839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en-FR" sz="800" dirty="0"/>
          </a:p>
          <a:p>
            <a:pPr>
              <a:spcAft>
                <a:spcPts val="1200"/>
              </a:spcAft>
            </a:pPr>
            <a:endParaRPr lang="en-FR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689FB4-475F-D16E-BA58-3378EACDC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7" y="-126882"/>
            <a:ext cx="10515600" cy="1325563"/>
          </a:xfrm>
        </p:spPr>
        <p:txBody>
          <a:bodyPr/>
          <a:lstStyle/>
          <a:p>
            <a:r>
              <a:rPr lang="en-FR" dirty="0"/>
              <a:t>2023 : une année record 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7CF70B-78D9-0766-F1A2-3C4B853C7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62" y="1914747"/>
            <a:ext cx="4380030" cy="4431613"/>
          </a:xfrm>
        </p:spPr>
        <p:txBody>
          <a:bodyPr>
            <a:normAutofit/>
          </a:bodyPr>
          <a:lstStyle/>
          <a:p>
            <a:r>
              <a:rPr lang="en-FR" sz="2400" dirty="0"/>
              <a:t>Nous sommes toujours sur la trajectoire envisagée par les modèles</a:t>
            </a:r>
          </a:p>
          <a:p>
            <a:r>
              <a:rPr lang="en-FR" sz="2400" dirty="0"/>
              <a:t>Les observations sont l’équivalent d’un membre, c’est à dire une trajectoire parmi d’autres possibles.</a:t>
            </a:r>
          </a:p>
          <a:p>
            <a:r>
              <a:rPr lang="en-FR" sz="2400" dirty="0"/>
              <a:t>Il existe beaucoup d’incertitudes liée à la variabilité naturelle et au modèle utilisé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E39FDE1-23EA-37DF-7670-2D089336E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0" y="1152000"/>
            <a:ext cx="7213600" cy="549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CCEF781-418E-5BB2-8AEE-4D8D6FDED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0" y="1152000"/>
            <a:ext cx="7099300" cy="549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E57113D-B184-613A-A7C0-8E6866C00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0" y="1152000"/>
            <a:ext cx="7099300" cy="549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F2AE00-BA6B-B9A1-2DAB-BD11631D82FF}"/>
              </a:ext>
            </a:extLst>
          </p:cNvPr>
          <p:cNvSpPr txBox="1"/>
          <p:nvPr/>
        </p:nvSpPr>
        <p:spPr>
          <a:xfrm>
            <a:off x="5581933" y="1065392"/>
            <a:ext cx="65241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FR" sz="2400" b="1" dirty="0"/>
              <a:t>Observations</a:t>
            </a:r>
            <a:r>
              <a:rPr lang="en-FR" sz="2400" dirty="0"/>
              <a:t> et différents membres d’un modèle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6271BE-0B48-89AA-808A-A675C571BB11}"/>
              </a:ext>
            </a:extLst>
          </p:cNvPr>
          <p:cNvSpPr txBox="1"/>
          <p:nvPr/>
        </p:nvSpPr>
        <p:spPr>
          <a:xfrm rot="16200000">
            <a:off x="2778656" y="3848952"/>
            <a:ext cx="455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600" dirty="0"/>
              <a:t>Anomalies température (°C) par rapport à 1850-1900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3A5483-9AA2-278E-5643-558B48EE0FC8}"/>
              </a:ext>
            </a:extLst>
          </p:cNvPr>
          <p:cNvSpPr txBox="1"/>
          <p:nvPr/>
        </p:nvSpPr>
        <p:spPr>
          <a:xfrm>
            <a:off x="4823172" y="6522530"/>
            <a:ext cx="71971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FR" dirty="0"/>
              <a:t>Annéees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BA6122-DE2A-7C30-6039-4E1D5A670FA8}"/>
              </a:ext>
            </a:extLst>
          </p:cNvPr>
          <p:cNvGrpSpPr/>
          <p:nvPr/>
        </p:nvGrpSpPr>
        <p:grpSpPr>
          <a:xfrm>
            <a:off x="4868558" y="1006964"/>
            <a:ext cx="7392013" cy="5884898"/>
            <a:chOff x="2396406" y="6705932"/>
            <a:chExt cx="7392013" cy="5884898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06C650C7-A4DC-FF02-EBBE-D81DF43C9F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547"/>
            <a:stretch/>
          </p:blipFill>
          <p:spPr bwMode="auto">
            <a:xfrm>
              <a:off x="2416877" y="7091730"/>
              <a:ext cx="7277713" cy="54991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33B010-8530-541C-61EC-3317C3C10563}"/>
                </a:ext>
              </a:extLst>
            </p:cNvPr>
            <p:cNvSpPr txBox="1"/>
            <p:nvPr/>
          </p:nvSpPr>
          <p:spPr>
            <a:xfrm>
              <a:off x="2591239" y="6705932"/>
              <a:ext cx="719718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FR" sz="2400" b="1" dirty="0"/>
                <a:t>Observations</a:t>
              </a:r>
              <a:r>
                <a:rPr lang="en-FR" sz="2400" dirty="0"/>
                <a:t> et tous les modèles du GIEC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3EE041A-167F-5CE6-C200-1927B5D08AEB}"/>
                </a:ext>
              </a:extLst>
            </p:cNvPr>
            <p:cNvSpPr txBox="1"/>
            <p:nvPr/>
          </p:nvSpPr>
          <p:spPr>
            <a:xfrm>
              <a:off x="2467548" y="12221498"/>
              <a:ext cx="71971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FR" dirty="0"/>
                <a:t>Années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CDFED2-5982-0247-2CB8-7559AA7AB47E}"/>
                </a:ext>
              </a:extLst>
            </p:cNvPr>
            <p:cNvSpPr txBox="1"/>
            <p:nvPr/>
          </p:nvSpPr>
          <p:spPr>
            <a:xfrm rot="16200000">
              <a:off x="-60756" y="9315162"/>
              <a:ext cx="549910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FR" sz="1600" dirty="0"/>
            </a:p>
            <a:p>
              <a:pPr algn="ctr"/>
              <a:r>
                <a:rPr lang="en-FR" sz="1600" dirty="0"/>
                <a:t>Anomalies température (°C) par rapport à 1850-1900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727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 2" descr="exFig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0"/>
          <a:stretch>
            <a:fillRect/>
          </a:stretch>
        </p:blipFill>
        <p:spPr bwMode="auto">
          <a:xfrm>
            <a:off x="2820001" y="1365481"/>
            <a:ext cx="6552000" cy="499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56B705-4B2A-3882-2B44-89F026EF583A}"/>
              </a:ext>
            </a:extLst>
          </p:cNvPr>
          <p:cNvSpPr txBox="1"/>
          <p:nvPr/>
        </p:nvSpPr>
        <p:spPr>
          <a:xfrm>
            <a:off x="4022417" y="1511810"/>
            <a:ext cx="355542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FR" sz="1200" dirty="0"/>
              <a:t>Observations</a:t>
            </a:r>
            <a:endParaRPr lang="en-FR" sz="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52DECE-C0C0-1C4B-D7F0-D190F46C33EC}"/>
              </a:ext>
            </a:extLst>
          </p:cNvPr>
          <p:cNvSpPr txBox="1"/>
          <p:nvPr/>
        </p:nvSpPr>
        <p:spPr>
          <a:xfrm rot="16200000">
            <a:off x="424124" y="3538235"/>
            <a:ext cx="51495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FR" sz="1600" dirty="0"/>
              <a:t>Anomalies de température par rapport à 1986-2005 (en °C)</a:t>
            </a:r>
          </a:p>
        </p:txBody>
      </p:sp>
      <p:sp>
        <p:nvSpPr>
          <p:cNvPr id="22532" name="ZoneTexte 7"/>
          <p:cNvSpPr txBox="1">
            <a:spLocks noChangeArrowheads="1"/>
          </p:cNvSpPr>
          <p:nvPr/>
        </p:nvSpPr>
        <p:spPr bwMode="auto">
          <a:xfrm>
            <a:off x="4920961" y="6193801"/>
            <a:ext cx="4078080" cy="3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fr-FR" altLang="x-none" sz="1814"/>
              <a:t>Hawkins &amp; Sutton 2009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1982" y="-96567"/>
            <a:ext cx="11589099" cy="1325563"/>
          </a:xfrm>
        </p:spPr>
        <p:txBody>
          <a:bodyPr>
            <a:normAutofit/>
          </a:bodyPr>
          <a:lstStyle/>
          <a:p>
            <a:r>
              <a:rPr lang="en-US" altLang="x-none" sz="3600" dirty="0">
                <a:latin typeface="Century Gothic" charset="0"/>
              </a:rPr>
              <a:t>Sources </a:t>
            </a:r>
            <a:r>
              <a:rPr lang="en-US" altLang="x-none" sz="3600" dirty="0" err="1">
                <a:latin typeface="Century Gothic" charset="0"/>
              </a:rPr>
              <a:t>d’incertitudes</a:t>
            </a:r>
            <a:r>
              <a:rPr lang="en-US" altLang="x-none" sz="3600" dirty="0">
                <a:latin typeface="Century Gothic" charset="0"/>
              </a:rPr>
              <a:t> des projections </a:t>
            </a:r>
            <a:r>
              <a:rPr lang="en-US" altLang="x-none" sz="3600" dirty="0" err="1">
                <a:latin typeface="Century Gothic" charset="0"/>
              </a:rPr>
              <a:t>climatiques</a:t>
            </a:r>
            <a:endParaRPr lang="fr-FR" sz="3600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F057758-4ABB-C5A4-DB90-01DACA55D0CC}"/>
              </a:ext>
            </a:extLst>
          </p:cNvPr>
          <p:cNvSpPr/>
          <p:nvPr/>
        </p:nvSpPr>
        <p:spPr>
          <a:xfrm>
            <a:off x="3522318" y="2744493"/>
            <a:ext cx="2106957" cy="2385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A2F4C3-326A-86C2-99F4-9BFE10CD79B5}"/>
              </a:ext>
            </a:extLst>
          </p:cNvPr>
          <p:cNvSpPr txBox="1"/>
          <p:nvPr/>
        </p:nvSpPr>
        <p:spPr>
          <a:xfrm>
            <a:off x="4022417" y="1795770"/>
            <a:ext cx="3555420" cy="9464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FR" sz="1200" dirty="0"/>
              <a:t>Variabilité interne</a:t>
            </a:r>
          </a:p>
          <a:p>
            <a:pPr>
              <a:spcAft>
                <a:spcPts val="300"/>
              </a:spcAft>
            </a:pPr>
            <a:r>
              <a:rPr lang="en-FR" sz="1200" dirty="0"/>
              <a:t>Dispersion modèles</a:t>
            </a:r>
          </a:p>
          <a:p>
            <a:pPr>
              <a:spcAft>
                <a:spcPts val="300"/>
              </a:spcAft>
            </a:pPr>
            <a:r>
              <a:rPr lang="en-FR" sz="1200" dirty="0"/>
              <a:t>Dispersion scénario</a:t>
            </a:r>
          </a:p>
          <a:p>
            <a:pPr>
              <a:spcAft>
                <a:spcPts val="300"/>
              </a:spcAft>
            </a:pPr>
            <a:r>
              <a:rPr lang="en-FR" sz="1200" dirty="0"/>
              <a:t>Dispersion modèles période historique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955EB1-0080-872F-A9AF-68F364953D62}"/>
              </a:ext>
            </a:extLst>
          </p:cNvPr>
          <p:cNvSpPr txBox="1"/>
          <p:nvPr/>
        </p:nvSpPr>
        <p:spPr>
          <a:xfrm>
            <a:off x="3317358" y="6141987"/>
            <a:ext cx="59150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Années</a:t>
            </a:r>
            <a:endParaRPr lang="en-FR" sz="16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CB031F9-B41E-498F-C798-1493A05F38BD}"/>
              </a:ext>
            </a:extLst>
          </p:cNvPr>
          <p:cNvGrpSpPr/>
          <p:nvPr/>
        </p:nvGrpSpPr>
        <p:grpSpPr>
          <a:xfrm>
            <a:off x="1334198" y="2449488"/>
            <a:ext cx="9881392" cy="4408512"/>
            <a:chOff x="7807156" y="6752259"/>
            <a:chExt cx="9881392" cy="440851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0C282F6-9940-EF48-1750-7B8B50899050}"/>
                </a:ext>
              </a:extLst>
            </p:cNvPr>
            <p:cNvGrpSpPr/>
            <p:nvPr/>
          </p:nvGrpSpPr>
          <p:grpSpPr>
            <a:xfrm>
              <a:off x="7807156" y="6752259"/>
              <a:ext cx="9881392" cy="4382208"/>
              <a:chOff x="5234076" y="6518518"/>
              <a:chExt cx="9881392" cy="4382208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74CEEE45-E95B-2F70-FB64-18ED04DDF3AA}"/>
                  </a:ext>
                </a:extLst>
              </p:cNvPr>
              <p:cNvGrpSpPr/>
              <p:nvPr/>
            </p:nvGrpSpPr>
            <p:grpSpPr>
              <a:xfrm>
                <a:off x="5237502" y="6518518"/>
                <a:ext cx="9877966" cy="4382208"/>
                <a:chOff x="-4761" y="1783883"/>
                <a:chExt cx="9150348" cy="3918540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8D755C7-DB46-7083-AF1A-6C0B74D460EE}"/>
                    </a:ext>
                  </a:extLst>
                </p:cNvPr>
                <p:cNvSpPr txBox="1"/>
                <p:nvPr/>
              </p:nvSpPr>
              <p:spPr>
                <a:xfrm rot="16200000">
                  <a:off x="-1448996" y="3519630"/>
                  <a:ext cx="3227023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/>
                    <a:t>Fraction de la variance totale</a:t>
                  </a:r>
                  <a:endParaRPr lang="en-FR" sz="1600" dirty="0"/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DCF2CD1-DBB8-41DB-C00B-AFBC7349EAEA}"/>
                    </a:ext>
                  </a:extLst>
                </p:cNvPr>
                <p:cNvSpPr txBox="1"/>
                <p:nvPr/>
              </p:nvSpPr>
              <p:spPr>
                <a:xfrm rot="16200000">
                  <a:off x="3124593" y="3543151"/>
                  <a:ext cx="3227023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/>
                    <a:t>Fraction de la variance totale</a:t>
                  </a:r>
                  <a:endParaRPr lang="en-FR" sz="1600" dirty="0"/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6ACFC45-62E3-2DCB-27E0-D6BC30A37D1F}"/>
                    </a:ext>
                  </a:extLst>
                </p:cNvPr>
                <p:cNvSpPr txBox="1"/>
                <p:nvPr/>
              </p:nvSpPr>
              <p:spPr>
                <a:xfrm>
                  <a:off x="0" y="5399690"/>
                  <a:ext cx="9145587" cy="30273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                        A</a:t>
                  </a:r>
                  <a:r>
                    <a:rPr lang="en-FR" sz="1600" dirty="0"/>
                    <a:t>nnées après l’an 2000                                                                 </a:t>
                  </a:r>
                  <a:r>
                    <a:rPr lang="en-US" sz="1600" dirty="0"/>
                    <a:t>A</a:t>
                  </a:r>
                  <a:r>
                    <a:rPr lang="en-FR" sz="1600" dirty="0"/>
                    <a:t>nnées après l’an 2000</a:t>
                  </a:r>
                </a:p>
              </p:txBody>
            </p:sp>
            <p:pic>
              <p:nvPicPr>
                <p:cNvPr id="6" name="Image 3">
                  <a:extLst>
                    <a:ext uri="{FF2B5EF4-FFF2-40B4-BE49-F238E27FC236}">
                      <a16:creationId xmlns:a16="http://schemas.microsoft.com/office/drawing/2014/main" id="{B5CCDE14-7210-82B9-874D-C2CD813217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1587" y="1953160"/>
                  <a:ext cx="9144000" cy="3687813"/>
                </a:xfrm>
                <a:prstGeom prst="rect">
                  <a:avLst/>
                </a:prstGeom>
              </p:spPr>
            </p:pic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125F555-511C-3028-3ED7-A309D2452936}"/>
                    </a:ext>
                  </a:extLst>
                </p:cNvPr>
                <p:cNvSpPr txBox="1"/>
                <p:nvPr/>
              </p:nvSpPr>
              <p:spPr>
                <a:xfrm>
                  <a:off x="0" y="1783883"/>
                  <a:ext cx="9145587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                        </a:t>
                  </a:r>
                  <a:r>
                    <a:rPr lang="fr-FR" sz="1600" dirty="0"/>
                    <a:t>Température globale</a:t>
                  </a:r>
                  <a:r>
                    <a:rPr lang="en-FR" sz="1600" dirty="0"/>
                    <a:t>                                               </a:t>
                  </a:r>
                  <a:r>
                    <a:rPr lang="fr-FR" sz="1600" dirty="0"/>
                    <a:t>Température sur les iles britanniques</a:t>
                  </a:r>
                  <a:endParaRPr lang="en-FR" sz="1600" dirty="0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099664F-4CDB-1D6F-DF4D-E2937A86B281}"/>
                  </a:ext>
                </a:extLst>
              </p:cNvPr>
              <p:cNvSpPr txBox="1"/>
              <p:nvPr/>
            </p:nvSpPr>
            <p:spPr>
              <a:xfrm rot="16200000">
                <a:off x="3749596" y="8490393"/>
                <a:ext cx="3307513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 err="1"/>
                  <a:t>Farction</a:t>
                </a:r>
                <a:r>
                  <a:rPr lang="fr-FR" sz="1600" dirty="0"/>
                  <a:t> de variance totale (%)</a:t>
                </a:r>
                <a:endParaRPr lang="en-FR" sz="1600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489DA25-1536-FF3F-C01A-312C35B0DB90}"/>
                  </a:ext>
                </a:extLst>
              </p:cNvPr>
              <p:cNvSpPr txBox="1"/>
              <p:nvPr/>
            </p:nvSpPr>
            <p:spPr>
              <a:xfrm rot="16200000">
                <a:off x="8663516" y="8286587"/>
                <a:ext cx="3307513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 err="1"/>
                  <a:t>Farction</a:t>
                </a:r>
                <a:r>
                  <a:rPr lang="fr-FR" sz="1600" dirty="0"/>
                  <a:t> de variance totale (%)</a:t>
                </a:r>
                <a:endParaRPr lang="en-FR" sz="1600" dirty="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52C0E1-8085-28BF-2A5B-C4D03107EF65}"/>
                </a:ext>
              </a:extLst>
            </p:cNvPr>
            <p:cNvSpPr txBox="1"/>
            <p:nvPr/>
          </p:nvSpPr>
          <p:spPr>
            <a:xfrm>
              <a:off x="7814007" y="10822217"/>
              <a:ext cx="987111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                                     Années après l’an 2000                                                                Années après l’an 2000</a:t>
              </a:r>
              <a:endParaRPr lang="en-FR" sz="1600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AA10155-CAE7-78DB-C20F-7F76D999C8D5}"/>
              </a:ext>
            </a:extLst>
          </p:cNvPr>
          <p:cNvSpPr txBox="1"/>
          <p:nvPr/>
        </p:nvSpPr>
        <p:spPr>
          <a:xfrm>
            <a:off x="0" y="6519446"/>
            <a:ext cx="246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>
                <a:solidFill>
                  <a:srgbClr val="C00000"/>
                </a:solidFill>
              </a:rPr>
              <a:t>Hawkins &amp; Sutton 2008</a:t>
            </a:r>
          </a:p>
        </p:txBody>
      </p:sp>
      <p:pic>
        <p:nvPicPr>
          <p:cNvPr id="8" name="Image 10">
            <a:extLst>
              <a:ext uri="{FF2B5EF4-FFF2-40B4-BE49-F238E27FC236}">
                <a16:creationId xmlns:a16="http://schemas.microsoft.com/office/drawing/2014/main" id="{39FE3096-5EE9-AB84-3999-61B3C476C33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1742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2430" y="833817"/>
            <a:ext cx="295957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3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AADE5-0274-9B79-0DF8-D41272417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217" y="-196181"/>
            <a:ext cx="5820053" cy="1325563"/>
          </a:xfrm>
        </p:spPr>
        <p:txBody>
          <a:bodyPr/>
          <a:lstStyle/>
          <a:p>
            <a:r>
              <a:rPr lang="en-FR" dirty="0"/>
              <a:t>Sources incertitudes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FCF52F-7197-0366-1223-6EA4F8B06AA0}"/>
              </a:ext>
            </a:extLst>
          </p:cNvPr>
          <p:cNvGrpSpPr/>
          <p:nvPr/>
        </p:nvGrpSpPr>
        <p:grpSpPr>
          <a:xfrm>
            <a:off x="5787617" y="987649"/>
            <a:ext cx="7231733" cy="5831006"/>
            <a:chOff x="5707407" y="987649"/>
            <a:chExt cx="7231733" cy="583100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7679690-C1D8-DD4B-5069-5443E680736F}"/>
                </a:ext>
              </a:extLst>
            </p:cNvPr>
            <p:cNvGrpSpPr/>
            <p:nvPr/>
          </p:nvGrpSpPr>
          <p:grpSpPr>
            <a:xfrm>
              <a:off x="5707407" y="987649"/>
              <a:ext cx="6827424" cy="5367830"/>
              <a:chOff x="4754406" y="694078"/>
              <a:chExt cx="7580729" cy="536783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C0235967-37B6-F7DB-AA43-48164CC2731A}"/>
                  </a:ext>
                </a:extLst>
              </p:cNvPr>
              <p:cNvGrpSpPr/>
              <p:nvPr/>
            </p:nvGrpSpPr>
            <p:grpSpPr>
              <a:xfrm>
                <a:off x="4754406" y="694078"/>
                <a:ext cx="7580729" cy="5367830"/>
                <a:chOff x="4754406" y="694078"/>
                <a:chExt cx="7580729" cy="5367830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BEE27CD1-2ABA-53DB-3687-A4224AB7C5C3}"/>
                    </a:ext>
                  </a:extLst>
                </p:cNvPr>
                <p:cNvGrpSpPr/>
                <p:nvPr/>
              </p:nvGrpSpPr>
              <p:grpSpPr>
                <a:xfrm>
                  <a:off x="4754406" y="1340496"/>
                  <a:ext cx="7580729" cy="4721412"/>
                  <a:chOff x="4754406" y="1340496"/>
                  <a:chExt cx="7580729" cy="4721412"/>
                </a:xfrm>
              </p:grpSpPr>
              <p:pic>
                <p:nvPicPr>
                  <p:cNvPr id="12" name="Picture 11">
                    <a:extLst>
                      <a:ext uri="{FF2B5EF4-FFF2-40B4-BE49-F238E27FC236}">
                        <a16:creationId xmlns:a16="http://schemas.microsoft.com/office/drawing/2014/main" id="{BF1529F9-F19A-956C-7166-7D03E6E0534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0736"/>
                  <a:stretch/>
                </p:blipFill>
                <p:spPr>
                  <a:xfrm>
                    <a:off x="4897542" y="1366443"/>
                    <a:ext cx="7294458" cy="4648393"/>
                  </a:xfrm>
                  <a:prstGeom prst="rect">
                    <a:avLst/>
                  </a:prstGeom>
                </p:spPr>
              </p:pic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18238536-A5F3-8DBF-A1B8-792C12D12225}"/>
                      </a:ext>
                    </a:extLst>
                  </p:cNvPr>
                  <p:cNvSpPr txBox="1"/>
                  <p:nvPr/>
                </p:nvSpPr>
                <p:spPr>
                  <a:xfrm>
                    <a:off x="4902199" y="5384800"/>
                    <a:ext cx="7432936" cy="67710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FR" dirty="0"/>
                      <a:t>               2020    2030   2040  2050    2060   2070  2080  2090  2100</a:t>
                    </a:r>
                  </a:p>
                  <a:p>
                    <a:r>
                      <a:rPr lang="en-FR" sz="2000" dirty="0"/>
                      <a:t>                                                  Années</a:t>
                    </a:r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77A6B055-7A18-3585-538E-4DC54A68A64C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2893935" y="3200967"/>
                    <a:ext cx="4121052" cy="40011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FR" sz="2000" dirty="0"/>
                      <a:t>Fraction d’incertitude totale (en %)</a:t>
                    </a:r>
                  </a:p>
                </p:txBody>
              </p:sp>
            </p:grp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7DECB05-0C35-2E08-3F88-C4CECDAF8EA7}"/>
                    </a:ext>
                  </a:extLst>
                </p:cNvPr>
                <p:cNvSpPr txBox="1"/>
                <p:nvPr/>
              </p:nvSpPr>
              <p:spPr>
                <a:xfrm>
                  <a:off x="5854026" y="694078"/>
                  <a:ext cx="575722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FR" sz="2400" dirty="0"/>
                    <a:t>Partition de l’incertitude pour la température future en France</a:t>
                  </a:r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68B600-9010-7317-C744-04BB4389DEF0}"/>
                  </a:ext>
                </a:extLst>
              </p:cNvPr>
              <p:cNvSpPr txBox="1"/>
              <p:nvPr/>
            </p:nvSpPr>
            <p:spPr>
              <a:xfrm>
                <a:off x="5104660" y="1330628"/>
                <a:ext cx="606230" cy="40934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FR" sz="2000" dirty="0"/>
                  <a:t>100</a:t>
                </a:r>
              </a:p>
              <a:p>
                <a:pPr algn="r"/>
                <a:endParaRPr lang="en-FR" sz="1400" dirty="0"/>
              </a:p>
              <a:p>
                <a:pPr algn="r"/>
                <a:endParaRPr lang="en-FR" sz="1400" dirty="0"/>
              </a:p>
              <a:p>
                <a:pPr algn="r"/>
                <a:r>
                  <a:rPr lang="en-FR" sz="2000" dirty="0"/>
                  <a:t>80</a:t>
                </a:r>
              </a:p>
              <a:p>
                <a:pPr algn="r"/>
                <a:endParaRPr lang="en-FR" sz="1400" dirty="0"/>
              </a:p>
              <a:p>
                <a:pPr algn="r"/>
                <a:endParaRPr lang="en-FR" sz="1400" dirty="0"/>
              </a:p>
              <a:p>
                <a:pPr algn="r"/>
                <a:r>
                  <a:rPr lang="en-FR" sz="2000" dirty="0"/>
                  <a:t>60</a:t>
                </a:r>
              </a:p>
              <a:p>
                <a:pPr algn="r"/>
                <a:endParaRPr lang="en-FR" sz="1400" dirty="0"/>
              </a:p>
              <a:p>
                <a:pPr algn="r"/>
                <a:endParaRPr lang="en-FR" sz="1400" dirty="0"/>
              </a:p>
              <a:p>
                <a:pPr algn="r"/>
                <a:r>
                  <a:rPr lang="en-FR" sz="2000" dirty="0"/>
                  <a:t>40</a:t>
                </a:r>
              </a:p>
              <a:p>
                <a:pPr algn="r"/>
                <a:endParaRPr lang="en-FR" sz="1400" dirty="0"/>
              </a:p>
              <a:p>
                <a:pPr algn="r"/>
                <a:endParaRPr lang="en-FR" sz="1400" dirty="0"/>
              </a:p>
              <a:p>
                <a:pPr algn="r"/>
                <a:r>
                  <a:rPr lang="en-FR" sz="2000" dirty="0"/>
                  <a:t>20</a:t>
                </a:r>
              </a:p>
              <a:p>
                <a:pPr algn="r"/>
                <a:endParaRPr lang="en-FR" sz="1400" dirty="0"/>
              </a:p>
              <a:p>
                <a:pPr algn="r"/>
                <a:endParaRPr lang="en-FR" sz="1400" dirty="0"/>
              </a:p>
              <a:p>
                <a:pPr algn="r"/>
                <a:r>
                  <a:rPr lang="en-FR" sz="2000" dirty="0"/>
                  <a:t>0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A08DB9F-C13B-4285-4F53-2F763A7218A2}"/>
                  </a:ext>
                </a:extLst>
              </p:cNvPr>
              <p:cNvSpPr txBox="1"/>
              <p:nvPr/>
            </p:nvSpPr>
            <p:spPr>
              <a:xfrm>
                <a:off x="6370142" y="2113707"/>
                <a:ext cx="166268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FR" sz="2400" b="1" dirty="0">
                    <a:solidFill>
                      <a:schemeClr val="bg1"/>
                    </a:solidFill>
                  </a:rPr>
                  <a:t>Variabilité interne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DBB8E1B-CD86-53AD-9E20-A507CD534ED1}"/>
                  </a:ext>
                </a:extLst>
              </p:cNvPr>
              <p:cNvSpPr txBox="1"/>
              <p:nvPr/>
            </p:nvSpPr>
            <p:spPr>
              <a:xfrm>
                <a:off x="9524993" y="2682673"/>
                <a:ext cx="20862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FR" sz="2400" b="1" dirty="0">
                    <a:solidFill>
                      <a:schemeClr val="bg1"/>
                    </a:solidFill>
                  </a:rPr>
                  <a:t>Gaz à effet de serre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FAD4021-8CBA-2BDA-76E6-4042E149D5C1}"/>
                  </a:ext>
                </a:extLst>
              </p:cNvPr>
              <p:cNvSpPr txBox="1"/>
              <p:nvPr/>
            </p:nvSpPr>
            <p:spPr>
              <a:xfrm>
                <a:off x="8041822" y="4092545"/>
                <a:ext cx="166268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FR" sz="2400" b="1" dirty="0">
                    <a:solidFill>
                      <a:schemeClr val="bg1"/>
                    </a:solidFill>
                  </a:rPr>
                  <a:t>Modèles de climat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804A92E-D6CD-BCC1-4656-46F9D1AD67C7}"/>
                </a:ext>
              </a:extLst>
            </p:cNvPr>
            <p:cNvSpPr txBox="1"/>
            <p:nvPr/>
          </p:nvSpPr>
          <p:spPr>
            <a:xfrm>
              <a:off x="10471148" y="6449323"/>
              <a:ext cx="2467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R" dirty="0">
                  <a:solidFill>
                    <a:srgbClr val="C00000"/>
                  </a:solidFill>
                </a:rPr>
                <a:t>Liné et al. 2023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A50FC59-3F24-0FF0-7A18-9DEA7E266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620000"/>
            <a:ext cx="5842000" cy="4381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5F13A3-D925-AA4F-8EB0-CF301A9F0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620000"/>
            <a:ext cx="5842000" cy="43815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9F5809C-C448-510B-A7E5-616E60DFF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620000"/>
            <a:ext cx="5842000" cy="43815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373E2BC-A9AE-E906-C569-EBE363293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584000"/>
            <a:ext cx="5842000" cy="43815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D0F1BCB-2ACF-A8CC-E12E-2624F3B10B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620000"/>
            <a:ext cx="5842000" cy="4381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0E0224B-2A63-E13D-ADFE-148C5AC30E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7"/>
          <a:stretch/>
        </p:blipFill>
        <p:spPr>
          <a:xfrm>
            <a:off x="72000" y="1620000"/>
            <a:ext cx="5340350" cy="4381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D5E7D0-64A4-DAC3-C3F9-AF7E87D08488}"/>
              </a:ext>
            </a:extLst>
          </p:cNvPr>
          <p:cNvSpPr txBox="1"/>
          <p:nvPr/>
        </p:nvSpPr>
        <p:spPr>
          <a:xfrm>
            <a:off x="392954" y="1495480"/>
            <a:ext cx="495705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FR" dirty="0"/>
              <a:t>Observations et modèles à Bordeaux</a:t>
            </a:r>
          </a:p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26947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C9B7335E-3246-5D90-F072-0DA5E8AA0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5110"/>
            <a:ext cx="6003368" cy="308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6C9A36D-3A36-9615-DED4-299BF08D7809}"/>
              </a:ext>
            </a:extLst>
          </p:cNvPr>
          <p:cNvSpPr txBox="1">
            <a:spLocks/>
          </p:cNvSpPr>
          <p:nvPr/>
        </p:nvSpPr>
        <p:spPr>
          <a:xfrm>
            <a:off x="6238399" y="5061850"/>
            <a:ext cx="5745302" cy="17041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R" sz="2400" dirty="0"/>
              <a:t>La NAO est un mode lié aux variations des vents dominants dans l’Atmosphère</a:t>
            </a:r>
          </a:p>
          <a:p>
            <a:r>
              <a:rPr lang="en-FR" sz="2400" dirty="0"/>
              <a:t>L’AMV est liée à la circulation océanique, qui influence le climat européen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6601" y="-51581"/>
            <a:ext cx="10515600" cy="1325563"/>
          </a:xfrm>
        </p:spPr>
        <p:txBody>
          <a:bodyPr/>
          <a:lstStyle/>
          <a:p>
            <a:r>
              <a:rPr lang="fr-FR" dirty="0"/>
              <a:t>Modes de variabilité climatique</a:t>
            </a:r>
          </a:p>
        </p:txBody>
      </p:sp>
      <p:sp>
        <p:nvSpPr>
          <p:cNvPr id="7" name="AutoShape 4" descr="ésultat de recherche d'images pour &quot;logo meteo france&quot;"/>
          <p:cNvSpPr>
            <a:spLocks noChangeAspect="1" noChangeArrowheads="1"/>
          </p:cNvSpPr>
          <p:nvPr/>
        </p:nvSpPr>
        <p:spPr bwMode="auto">
          <a:xfrm>
            <a:off x="1524001" y="0"/>
            <a:ext cx="6124575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Picture 2" descr="Review ENSO &amp; PDO North Atlantic Oscillation Continuous Plankton ...">
            <a:extLst>
              <a:ext uri="{FF2B5EF4-FFF2-40B4-BE49-F238E27FC236}">
                <a16:creationId xmlns:a16="http://schemas.microsoft.com/office/drawing/2014/main" id="{88729EC2-35CB-90EA-CDE8-8CB5D5386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" t="17575" r="3558" b="20245"/>
          <a:stretch/>
        </p:blipFill>
        <p:spPr bwMode="auto">
          <a:xfrm>
            <a:off x="216601" y="1191852"/>
            <a:ext cx="5150957" cy="2529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F843F3-B5C2-52C5-BC6F-BC38E0FB3A65}"/>
              </a:ext>
            </a:extLst>
          </p:cNvPr>
          <p:cNvSpPr txBox="1"/>
          <p:nvPr/>
        </p:nvSpPr>
        <p:spPr>
          <a:xfrm>
            <a:off x="208299" y="3692981"/>
            <a:ext cx="52942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FR" sz="2000" b="1" dirty="0">
                <a:solidFill>
                  <a:srgbClr val="C00000"/>
                </a:solidFill>
              </a:rPr>
              <a:t>NAO</a:t>
            </a:r>
            <a:r>
              <a:rPr lang="en-FR" sz="2000" dirty="0"/>
              <a:t> : Oscillation Nord Atlantique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BBB374-45AE-5E10-076F-8CDB417F532E}"/>
              </a:ext>
            </a:extLst>
          </p:cNvPr>
          <p:cNvSpPr txBox="1"/>
          <p:nvPr/>
        </p:nvSpPr>
        <p:spPr>
          <a:xfrm rot="16200000">
            <a:off x="-923559" y="5174649"/>
            <a:ext cx="226371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FR" sz="1400" dirty="0"/>
              <a:t>Indice NAO normalisée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9276546-2F3A-59D1-E225-6DB113212EBA}"/>
              </a:ext>
            </a:extLst>
          </p:cNvPr>
          <p:cNvGrpSpPr/>
          <p:nvPr/>
        </p:nvGrpSpPr>
        <p:grpSpPr>
          <a:xfrm>
            <a:off x="5958846" y="-5691"/>
            <a:ext cx="6223762" cy="5067541"/>
            <a:chOff x="5958846" y="-5691"/>
            <a:chExt cx="6223762" cy="506754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769EAC8-3321-F7A2-1A67-D796062FA7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47" t="10165" r="1647" b="-5900"/>
            <a:stretch/>
          </p:blipFill>
          <p:spPr bwMode="auto">
            <a:xfrm>
              <a:off x="5958846" y="2127477"/>
              <a:ext cx="6024855" cy="2934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Résultat de recherche d'images pour &quot;AMOC&quot;">
              <a:extLst>
                <a:ext uri="{FF2B5EF4-FFF2-40B4-BE49-F238E27FC236}">
                  <a16:creationId xmlns:a16="http://schemas.microsoft.com/office/drawing/2014/main" id="{4DFA4FDF-92D9-EE13-10D8-3BB5710AC6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0725" y="-5691"/>
              <a:ext cx="2761883" cy="2073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B1F7DA-9F02-45CF-5BAA-6920BBC3F063}"/>
                </a:ext>
              </a:extLst>
            </p:cNvPr>
            <p:cNvSpPr txBox="1"/>
            <p:nvPr/>
          </p:nvSpPr>
          <p:spPr>
            <a:xfrm>
              <a:off x="6298497" y="999072"/>
              <a:ext cx="3051742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FR" sz="2000" b="1" dirty="0">
                  <a:solidFill>
                    <a:srgbClr val="C00000"/>
                  </a:solidFill>
                </a:rPr>
                <a:t>AMV</a:t>
              </a:r>
              <a:r>
                <a:rPr lang="en-FR" sz="2000" dirty="0"/>
                <a:t> : </a:t>
              </a:r>
            </a:p>
            <a:p>
              <a:r>
                <a:rPr lang="en-FR" sz="2000" dirty="0"/>
                <a:t>Variabilité Atlantique Multi-décennale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72D8089-4089-4AD8-A73D-6E8CA7DD2942}"/>
                </a:ext>
              </a:extLst>
            </p:cNvPr>
            <p:cNvSpPr txBox="1"/>
            <p:nvPr/>
          </p:nvSpPr>
          <p:spPr>
            <a:xfrm rot="16200000">
              <a:off x="4755731" y="3136983"/>
              <a:ext cx="277775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FR" sz="1400" dirty="0"/>
                <a:t>Temperature en Atlantique Nord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267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8FA3839-6738-F089-2CB7-6C89C04EACA6}"/>
              </a:ext>
            </a:extLst>
          </p:cNvPr>
          <p:cNvSpPr txBox="1">
            <a:spLocks/>
          </p:cNvSpPr>
          <p:nvPr/>
        </p:nvSpPr>
        <p:spPr>
          <a:xfrm>
            <a:off x="249318" y="1164651"/>
            <a:ext cx="11485551" cy="11499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en-FR" sz="800" dirty="0"/>
          </a:p>
          <a:p>
            <a:pPr>
              <a:spcAft>
                <a:spcPts val="1200"/>
              </a:spcAft>
            </a:pPr>
            <a:endParaRPr lang="en-FR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9CC2C0-133C-0D07-C3DF-B1450ABA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162" y="-75860"/>
            <a:ext cx="11087123" cy="1325563"/>
          </a:xfrm>
        </p:spPr>
        <p:txBody>
          <a:bodyPr>
            <a:normAutofit/>
          </a:bodyPr>
          <a:lstStyle/>
          <a:p>
            <a:r>
              <a:rPr lang="en-FR" sz="3600" dirty="0"/>
              <a:t>Impact de l’océan sur un atmosphère chaotique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1519F-1736-0FB4-DED5-FA0508C59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18" y="1307081"/>
            <a:ext cx="11942682" cy="1992396"/>
          </a:xfrm>
        </p:spPr>
        <p:txBody>
          <a:bodyPr>
            <a:normAutofit/>
          </a:bodyPr>
          <a:lstStyle/>
          <a:p>
            <a:r>
              <a:rPr lang="en-FR" sz="2400" dirty="0"/>
              <a:t>Le climat est statistique par définition</a:t>
            </a:r>
          </a:p>
          <a:p>
            <a:r>
              <a:rPr lang="en-FR" sz="2400" dirty="0"/>
              <a:t>La météo est chaotique, mais elle peut etre </a:t>
            </a:r>
            <a:r>
              <a:rPr lang="en-FR" sz="2400" b="1" dirty="0"/>
              <a:t>influencée</a:t>
            </a:r>
            <a:r>
              <a:rPr lang="en-FR" sz="2400" dirty="0"/>
              <a:t> par l’océan (et les forçages…)</a:t>
            </a:r>
          </a:p>
        </p:txBody>
      </p:sp>
      <p:pic>
        <p:nvPicPr>
          <p:cNvPr id="3074" name="Picture 2" descr="Résultat d’images pour dé">
            <a:extLst>
              <a:ext uri="{FF2B5EF4-FFF2-40B4-BE49-F238E27FC236}">
                <a16:creationId xmlns:a16="http://schemas.microsoft.com/office/drawing/2014/main" id="{A8A3F3E6-871C-A0B5-FFFD-9FC4E77AD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906">
            <a:off x="195917" y="2963659"/>
            <a:ext cx="26416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A268E0D-817A-A432-6AFC-3F3B78B3FD7F}"/>
              </a:ext>
            </a:extLst>
          </p:cNvPr>
          <p:cNvGrpSpPr/>
          <p:nvPr/>
        </p:nvGrpSpPr>
        <p:grpSpPr>
          <a:xfrm rot="746785">
            <a:off x="3883144" y="4527328"/>
            <a:ext cx="2465209" cy="2223557"/>
            <a:chOff x="5505294" y="3564274"/>
            <a:chExt cx="2608232" cy="2312168"/>
          </a:xfrm>
        </p:grpSpPr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0BD55F53-68DB-3483-1549-9BD9F1111066}"/>
                </a:ext>
              </a:extLst>
            </p:cNvPr>
            <p:cNvSpPr/>
            <p:nvPr/>
          </p:nvSpPr>
          <p:spPr>
            <a:xfrm>
              <a:off x="5505294" y="3652934"/>
              <a:ext cx="2387742" cy="2222136"/>
            </a:xfrm>
            <a:prstGeom prst="cube">
              <a:avLst>
                <a:gd name="adj" fmla="val 33556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E7D83F-D4BD-5E6C-D043-45F7E77A6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4" t="8213" r="52215" b="52181"/>
            <a:stretch/>
          </p:blipFill>
          <p:spPr>
            <a:xfrm>
              <a:off x="5613423" y="4514895"/>
              <a:ext cx="1355915" cy="1260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4B275D2-FDEA-B440-BDC8-7A56A1C5E4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09" t="7460" r="6809" b="47733"/>
            <a:stretch/>
          </p:blipFill>
          <p:spPr>
            <a:xfrm rot="202682">
              <a:off x="6016307" y="3564274"/>
              <a:ext cx="1044000" cy="987268"/>
            </a:xfrm>
            <a:prstGeom prst="rect">
              <a:avLst/>
            </a:prstGeom>
          </p:spPr>
        </p:pic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79E34C0E-D785-1C01-432E-9F0FAE6BA86B}"/>
                </a:ext>
              </a:extLst>
            </p:cNvPr>
            <p:cNvSpPr/>
            <p:nvPr/>
          </p:nvSpPr>
          <p:spPr>
            <a:xfrm rot="5400000" flipV="1">
              <a:off x="6410196" y="4392229"/>
              <a:ext cx="2222138" cy="743548"/>
            </a:xfrm>
            <a:prstGeom prst="parallelogram">
              <a:avLst>
                <a:gd name="adj" fmla="val 10168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DBBFDD9-B37C-83A1-183D-0DCA11767D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261" r="46128" b="6108"/>
            <a:stretch/>
          </p:blipFill>
          <p:spPr>
            <a:xfrm rot="20407129">
              <a:off x="6965985" y="4252974"/>
              <a:ext cx="1147541" cy="9720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BB2F17D-DC3F-DE3A-DC8A-6DE8938E8857}"/>
                </a:ext>
              </a:extLst>
            </p:cNvPr>
            <p:cNvSpPr/>
            <p:nvPr/>
          </p:nvSpPr>
          <p:spPr>
            <a:xfrm>
              <a:off x="5525592" y="4398678"/>
              <a:ext cx="1607857" cy="146035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44656D86-ACFD-5F7C-44BE-C77CFB1CD4AF}"/>
                </a:ext>
              </a:extLst>
            </p:cNvPr>
            <p:cNvSpPr/>
            <p:nvPr/>
          </p:nvSpPr>
          <p:spPr>
            <a:xfrm rot="5400000" flipV="1">
              <a:off x="6402806" y="4393599"/>
              <a:ext cx="2222138" cy="743548"/>
            </a:xfrm>
            <a:prstGeom prst="parallelogram">
              <a:avLst>
                <a:gd name="adj" fmla="val 101688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F11D6E78-1B32-4A25-2C0B-137E98890DA2}"/>
                </a:ext>
              </a:extLst>
            </p:cNvPr>
            <p:cNvSpPr/>
            <p:nvPr/>
          </p:nvSpPr>
          <p:spPr>
            <a:xfrm rot="10800000" flipH="1" flipV="1">
              <a:off x="5520488" y="3654304"/>
              <a:ext cx="2387741" cy="722294"/>
            </a:xfrm>
            <a:prstGeom prst="parallelogram">
              <a:avLst>
                <a:gd name="adj" fmla="val 101688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B982DA5-E02F-5A70-CC42-7CDE9256ADC2}"/>
              </a:ext>
            </a:extLst>
          </p:cNvPr>
          <p:cNvGrpSpPr/>
          <p:nvPr/>
        </p:nvGrpSpPr>
        <p:grpSpPr>
          <a:xfrm>
            <a:off x="3312314" y="2468057"/>
            <a:ext cx="8554433" cy="1979438"/>
            <a:chOff x="3312314" y="2468057"/>
            <a:chExt cx="8554433" cy="1979438"/>
          </a:xfrm>
        </p:grpSpPr>
        <p:pic>
          <p:nvPicPr>
            <p:cNvPr id="28" name="Picture 2" descr="AMO index timeseries.">
              <a:extLst>
                <a:ext uri="{FF2B5EF4-FFF2-40B4-BE49-F238E27FC236}">
                  <a16:creationId xmlns:a16="http://schemas.microsoft.com/office/drawing/2014/main" id="{2257999B-85A8-730A-8E99-202AF7B0E4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76" t="10030" r="3033"/>
            <a:stretch/>
          </p:blipFill>
          <p:spPr bwMode="auto">
            <a:xfrm>
              <a:off x="3312314" y="2612240"/>
              <a:ext cx="8554433" cy="1605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16A3F04-FCFB-377F-3BE5-5EE4C6A536D2}"/>
                </a:ext>
              </a:extLst>
            </p:cNvPr>
            <p:cNvSpPr txBox="1"/>
            <p:nvPr/>
          </p:nvSpPr>
          <p:spPr>
            <a:xfrm>
              <a:off x="4257367" y="4047385"/>
              <a:ext cx="684527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FR" sz="2000" dirty="0"/>
                <a:t>1940                         1960                         1980                          2000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0291558-D30C-40D6-4D0A-518F3E28E92C}"/>
                </a:ext>
              </a:extLst>
            </p:cNvPr>
            <p:cNvSpPr txBox="1"/>
            <p:nvPr/>
          </p:nvSpPr>
          <p:spPr>
            <a:xfrm>
              <a:off x="5481495" y="2468057"/>
              <a:ext cx="357198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FR" sz="2000" b="1" dirty="0"/>
                <a:t>Variabilité en Atlantique Nord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A301598-C021-DAEB-111A-269F91010D80}"/>
              </a:ext>
            </a:extLst>
          </p:cNvPr>
          <p:cNvGrpSpPr/>
          <p:nvPr/>
        </p:nvGrpSpPr>
        <p:grpSpPr>
          <a:xfrm>
            <a:off x="6985000" y="3073286"/>
            <a:ext cx="4630286" cy="3768994"/>
            <a:chOff x="6985000" y="3073286"/>
            <a:chExt cx="4630286" cy="376899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6C96D78-0AD7-1300-2FC5-DD94D36B169A}"/>
                </a:ext>
              </a:extLst>
            </p:cNvPr>
            <p:cNvGrpSpPr/>
            <p:nvPr/>
          </p:nvGrpSpPr>
          <p:grpSpPr>
            <a:xfrm rot="1223247">
              <a:off x="7865307" y="4599836"/>
              <a:ext cx="2374890" cy="2175761"/>
              <a:chOff x="7218370" y="3774328"/>
              <a:chExt cx="2608232" cy="2312168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39B40DDB-9BC7-D1A7-862B-7B7A3D2AF538}"/>
                  </a:ext>
                </a:extLst>
              </p:cNvPr>
              <p:cNvGrpSpPr/>
              <p:nvPr/>
            </p:nvGrpSpPr>
            <p:grpSpPr>
              <a:xfrm rot="1145373">
                <a:off x="7218370" y="3774328"/>
                <a:ext cx="2608232" cy="2312168"/>
                <a:chOff x="5505294" y="3564274"/>
                <a:chExt cx="2608232" cy="2312168"/>
              </a:xfrm>
            </p:grpSpPr>
            <p:sp>
              <p:nvSpPr>
                <p:cNvPr id="18" name="Cube 17">
                  <a:extLst>
                    <a:ext uri="{FF2B5EF4-FFF2-40B4-BE49-F238E27FC236}">
                      <a16:creationId xmlns:a16="http://schemas.microsoft.com/office/drawing/2014/main" id="{D90E884D-0A92-83C1-B24B-3F35CC6D97FB}"/>
                    </a:ext>
                  </a:extLst>
                </p:cNvPr>
                <p:cNvSpPr/>
                <p:nvPr/>
              </p:nvSpPr>
              <p:spPr>
                <a:xfrm>
                  <a:off x="5505294" y="3652934"/>
                  <a:ext cx="2387742" cy="2222136"/>
                </a:xfrm>
                <a:prstGeom prst="cube">
                  <a:avLst>
                    <a:gd name="adj" fmla="val 33556"/>
                  </a:avLst>
                </a:prstGeom>
                <a:solidFill>
                  <a:schemeClr val="bg1"/>
                </a:solidFill>
                <a:ln w="1905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0718A3A8-9599-4B5F-B397-5A11425DE6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64" t="8213" r="52215" b="52181"/>
                <a:stretch/>
              </p:blipFill>
              <p:spPr>
                <a:xfrm>
                  <a:off x="5613423" y="4514895"/>
                  <a:ext cx="1355915" cy="1260000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4BA86E3F-7CE2-5F18-06A3-2FFD3EF117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5809" t="7460" r="6809" b="47733"/>
                <a:stretch/>
              </p:blipFill>
              <p:spPr>
                <a:xfrm rot="202682">
                  <a:off x="6016307" y="3564274"/>
                  <a:ext cx="1044000" cy="987268"/>
                </a:xfrm>
                <a:prstGeom prst="rect">
                  <a:avLst/>
                </a:prstGeom>
              </p:spPr>
            </p:pic>
            <p:sp>
              <p:nvSpPr>
                <p:cNvPr id="21" name="Parallelogram 20">
                  <a:extLst>
                    <a:ext uri="{FF2B5EF4-FFF2-40B4-BE49-F238E27FC236}">
                      <a16:creationId xmlns:a16="http://schemas.microsoft.com/office/drawing/2014/main" id="{B6042102-FA1D-7626-AD6D-8BE49394FE19}"/>
                    </a:ext>
                  </a:extLst>
                </p:cNvPr>
                <p:cNvSpPr/>
                <p:nvPr/>
              </p:nvSpPr>
              <p:spPr>
                <a:xfrm rot="5400000" flipV="1">
                  <a:off x="6410196" y="4392229"/>
                  <a:ext cx="2222138" cy="743548"/>
                </a:xfrm>
                <a:prstGeom prst="parallelogram">
                  <a:avLst>
                    <a:gd name="adj" fmla="val 101688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491E3243-C650-91A7-C91D-0ED37BF2CD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8261" r="46128" b="6108"/>
                <a:stretch/>
              </p:blipFill>
              <p:spPr>
                <a:xfrm rot="20407129">
                  <a:off x="6965985" y="4252974"/>
                  <a:ext cx="1147541" cy="972000"/>
                </a:xfrm>
                <a:prstGeom prst="rect">
                  <a:avLst/>
                </a:prstGeom>
              </p:spPr>
            </p:pic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EB73B45-AEE1-5CAF-12F3-3D404EE20A35}"/>
                    </a:ext>
                  </a:extLst>
                </p:cNvPr>
                <p:cNvSpPr/>
                <p:nvPr/>
              </p:nvSpPr>
              <p:spPr>
                <a:xfrm>
                  <a:off x="5525592" y="4398678"/>
                  <a:ext cx="1607857" cy="1460350"/>
                </a:xfrm>
                <a:prstGeom prst="rect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/>
                </a:p>
              </p:txBody>
            </p:sp>
            <p:sp>
              <p:nvSpPr>
                <p:cNvPr id="24" name="Parallelogram 23">
                  <a:extLst>
                    <a:ext uri="{FF2B5EF4-FFF2-40B4-BE49-F238E27FC236}">
                      <a16:creationId xmlns:a16="http://schemas.microsoft.com/office/drawing/2014/main" id="{8D8E1C43-F7D7-1483-7D4A-B46504258BB1}"/>
                    </a:ext>
                  </a:extLst>
                </p:cNvPr>
                <p:cNvSpPr/>
                <p:nvPr/>
              </p:nvSpPr>
              <p:spPr>
                <a:xfrm rot="5400000" flipV="1">
                  <a:off x="6402806" y="4393599"/>
                  <a:ext cx="2222138" cy="743548"/>
                </a:xfrm>
                <a:prstGeom prst="parallelogram">
                  <a:avLst>
                    <a:gd name="adj" fmla="val 101688"/>
                  </a:avLst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  <p:sp>
              <p:nvSpPr>
                <p:cNvPr id="25" name="Parallelogram 24">
                  <a:extLst>
                    <a:ext uri="{FF2B5EF4-FFF2-40B4-BE49-F238E27FC236}">
                      <a16:creationId xmlns:a16="http://schemas.microsoft.com/office/drawing/2014/main" id="{7E6C2DD8-B91A-491B-FB8B-893EF6F82AAA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5520488" y="3654304"/>
                  <a:ext cx="2387741" cy="722294"/>
                </a:xfrm>
                <a:prstGeom prst="parallelogram">
                  <a:avLst>
                    <a:gd name="adj" fmla="val 101688"/>
                  </a:avLst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</p:grp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0FC569CB-CBD1-D629-0A80-6D97FFFEFE9D}"/>
                  </a:ext>
                </a:extLst>
              </p:cNvPr>
              <p:cNvSpPr/>
              <p:nvPr/>
            </p:nvSpPr>
            <p:spPr>
              <a:xfrm>
                <a:off x="9006158" y="4967043"/>
                <a:ext cx="319678" cy="252214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440BBA5-4E2B-2AB1-400B-7FD053F4AA5B}"/>
                </a:ext>
              </a:extLst>
            </p:cNvPr>
            <p:cNvCxnSpPr/>
            <p:nvPr/>
          </p:nvCxnSpPr>
          <p:spPr>
            <a:xfrm>
              <a:off x="6985000" y="3073286"/>
              <a:ext cx="0" cy="37689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649D30F-99FD-560D-4E2B-F0C443D9CE98}"/>
                </a:ext>
              </a:extLst>
            </p:cNvPr>
            <p:cNvSpPr txBox="1"/>
            <p:nvPr/>
          </p:nvSpPr>
          <p:spPr>
            <a:xfrm>
              <a:off x="10211347" y="6131503"/>
              <a:ext cx="14039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R" sz="2000" b="1" dirty="0"/>
                <a:t>Dé “pipé” par l’océan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240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47F9B-B776-E0B7-29D4-3F20F8977F37}"/>
              </a:ext>
            </a:extLst>
          </p:cNvPr>
          <p:cNvSpPr txBox="1">
            <a:spLocks/>
          </p:cNvSpPr>
          <p:nvPr/>
        </p:nvSpPr>
        <p:spPr>
          <a:xfrm>
            <a:off x="143089" y="2346567"/>
            <a:ext cx="5709522" cy="39379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en-FR" sz="800" dirty="0"/>
          </a:p>
          <a:p>
            <a:pPr>
              <a:spcAft>
                <a:spcPts val="1200"/>
              </a:spcAft>
            </a:pPr>
            <a:endParaRPr lang="en-FR" sz="24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5D78E7-B371-D2BB-6142-3B5D84DD3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843" y="2643527"/>
            <a:ext cx="5468786" cy="3500598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FR" sz="2400" dirty="0"/>
              <a:t>Pour comprendre l’effet de la variabilité naturelle et son influence sur le changement climatique on considère différentes </a:t>
            </a:r>
            <a:r>
              <a:rPr lang="en-FR" sz="2400" b="1" dirty="0">
                <a:solidFill>
                  <a:srgbClr val="C00000"/>
                </a:solidFill>
              </a:rPr>
              <a:t>histoires climatiques (</a:t>
            </a:r>
            <a:r>
              <a:rPr lang="en-FR" sz="2400" b="1" i="1" dirty="0">
                <a:solidFill>
                  <a:srgbClr val="C00000"/>
                </a:solidFill>
              </a:rPr>
              <a:t>storylines</a:t>
            </a:r>
            <a:r>
              <a:rPr lang="en-FR" sz="2400" b="1" dirty="0">
                <a:solidFill>
                  <a:srgbClr val="C00000"/>
                </a:solidFill>
              </a:rPr>
              <a:t>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FR" sz="2400" dirty="0"/>
              <a:t>Selon que l’AMV soit forte ou faible et que la NAO soit forte ou faible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FR" sz="2400" dirty="0"/>
              <a:t>Exemple en Europe du Nord en hiver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1C7470B-CB5D-45D2-717A-D81644B6B47C}"/>
              </a:ext>
            </a:extLst>
          </p:cNvPr>
          <p:cNvGrpSpPr/>
          <p:nvPr/>
        </p:nvGrpSpPr>
        <p:grpSpPr>
          <a:xfrm>
            <a:off x="4381190" y="203730"/>
            <a:ext cx="8223323" cy="6738250"/>
            <a:chOff x="4381190" y="203730"/>
            <a:chExt cx="8223323" cy="673825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B9A8592-0F2C-2797-A13D-47FCC2CA5DA4}"/>
                </a:ext>
              </a:extLst>
            </p:cNvPr>
            <p:cNvSpPr txBox="1"/>
            <p:nvPr/>
          </p:nvSpPr>
          <p:spPr>
            <a:xfrm>
              <a:off x="4381190" y="6489816"/>
              <a:ext cx="2467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R" dirty="0">
                  <a:solidFill>
                    <a:srgbClr val="C00000"/>
                  </a:solidFill>
                </a:rPr>
                <a:t>Liné et al. 2023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DC8B501-EAF0-F114-5249-85C9A12F8F6B}"/>
                </a:ext>
              </a:extLst>
            </p:cNvPr>
            <p:cNvGrpSpPr/>
            <p:nvPr/>
          </p:nvGrpSpPr>
          <p:grpSpPr>
            <a:xfrm>
              <a:off x="5615186" y="203730"/>
              <a:ext cx="6989327" cy="6738250"/>
              <a:chOff x="5615186" y="203730"/>
              <a:chExt cx="6989327" cy="673825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1A44785-2ACE-F259-C344-B022C7F9BA71}"/>
                  </a:ext>
                </a:extLst>
              </p:cNvPr>
              <p:cNvGrpSpPr/>
              <p:nvPr/>
            </p:nvGrpSpPr>
            <p:grpSpPr>
              <a:xfrm>
                <a:off x="5615186" y="331353"/>
                <a:ext cx="6989327" cy="6386193"/>
                <a:chOff x="5664200" y="1238667"/>
                <a:chExt cx="6328927" cy="5349291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A09DEE7F-960C-04F9-CFBE-06D65A5EC4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853"/>
                <a:stretch/>
              </p:blipFill>
              <p:spPr>
                <a:xfrm>
                  <a:off x="5664200" y="1535142"/>
                  <a:ext cx="6328927" cy="4932303"/>
                </a:xfrm>
                <a:prstGeom prst="rect">
                  <a:avLst/>
                </a:prstGeom>
              </p:spPr>
            </p:pic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A585BB7-7BA1-2281-4131-7A8A048FF74C}"/>
                    </a:ext>
                  </a:extLst>
                </p:cNvPr>
                <p:cNvSpPr txBox="1"/>
                <p:nvPr/>
              </p:nvSpPr>
              <p:spPr>
                <a:xfrm>
                  <a:off x="5933300" y="1238667"/>
                  <a:ext cx="5484212" cy="59294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FR" sz="2000" dirty="0"/>
                    <a:t>Changement de température des 20 prochaines années (Europe du Nord en hiver)</a:t>
                  </a: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0278C2C-4050-BB63-71DE-77FD5B386E25}"/>
                    </a:ext>
                  </a:extLst>
                </p:cNvPr>
                <p:cNvSpPr txBox="1"/>
                <p:nvPr/>
              </p:nvSpPr>
              <p:spPr>
                <a:xfrm>
                  <a:off x="6137641" y="6046569"/>
                  <a:ext cx="4686300" cy="54138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FR" b="1" dirty="0"/>
                    <a:t>Tous les      </a:t>
                  </a:r>
                  <a:r>
                    <a:rPr lang="en-FR" dirty="0">
                      <a:solidFill>
                        <a:srgbClr val="FF0000"/>
                      </a:solidFill>
                    </a:rPr>
                    <a:t>AMV+</a:t>
                  </a:r>
                  <a:r>
                    <a:rPr lang="en-FR" dirty="0"/>
                    <a:t>       </a:t>
                  </a:r>
                  <a:r>
                    <a:rPr lang="en-FR" dirty="0">
                      <a:solidFill>
                        <a:srgbClr val="FF0000"/>
                      </a:solidFill>
                    </a:rPr>
                    <a:t>AMV+</a:t>
                  </a:r>
                  <a:r>
                    <a:rPr lang="en-FR" dirty="0"/>
                    <a:t>      </a:t>
                  </a:r>
                  <a:r>
                    <a:rPr lang="en-FR" dirty="0">
                      <a:solidFill>
                        <a:srgbClr val="0070C0"/>
                      </a:solidFill>
                    </a:rPr>
                    <a:t>AMV- </a:t>
                  </a:r>
                  <a:r>
                    <a:rPr lang="en-FR" dirty="0"/>
                    <a:t>       </a:t>
                  </a:r>
                  <a:r>
                    <a:rPr lang="en-FR" dirty="0">
                      <a:solidFill>
                        <a:srgbClr val="0070C0"/>
                      </a:solidFill>
                    </a:rPr>
                    <a:t>AMV-</a:t>
                  </a:r>
                  <a:r>
                    <a:rPr lang="en-FR" b="1" dirty="0"/>
                    <a:t>membres</a:t>
                  </a:r>
                  <a:r>
                    <a:rPr lang="en-FR" dirty="0"/>
                    <a:t>    </a:t>
                  </a:r>
                  <a:r>
                    <a:rPr lang="en-FR" dirty="0">
                      <a:solidFill>
                        <a:srgbClr val="FF0000"/>
                      </a:solidFill>
                    </a:rPr>
                    <a:t>NAO+</a:t>
                  </a:r>
                  <a:r>
                    <a:rPr lang="en-FR" dirty="0"/>
                    <a:t>       </a:t>
                  </a:r>
                  <a:r>
                    <a:rPr lang="en-FR" dirty="0">
                      <a:solidFill>
                        <a:srgbClr val="0070C0"/>
                      </a:solidFill>
                    </a:rPr>
                    <a:t>NAO-</a:t>
                  </a:r>
                  <a:r>
                    <a:rPr lang="en-FR" dirty="0"/>
                    <a:t>       </a:t>
                  </a:r>
                  <a:r>
                    <a:rPr lang="en-FR" dirty="0">
                      <a:solidFill>
                        <a:srgbClr val="FF0000"/>
                      </a:solidFill>
                    </a:rPr>
                    <a:t>NAO+        </a:t>
                  </a:r>
                  <a:r>
                    <a:rPr lang="en-FR" dirty="0">
                      <a:solidFill>
                        <a:srgbClr val="0070C0"/>
                      </a:solidFill>
                    </a:rPr>
                    <a:t>NAO-</a:t>
                  </a: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6166DB-D1A1-5B58-B350-90FFBBD9A20E}"/>
                  </a:ext>
                </a:extLst>
              </p:cNvPr>
              <p:cNvSpPr txBox="1"/>
              <p:nvPr/>
            </p:nvSpPr>
            <p:spPr>
              <a:xfrm rot="5400000">
                <a:off x="8599711" y="3403578"/>
                <a:ext cx="673825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FR" sz="1600" dirty="0"/>
                  <a:t>Changement température (°C) </a:t>
                </a:r>
                <a:r>
                  <a:rPr lang="en-US" sz="1600" dirty="0">
                    <a:effectLst/>
                    <a:latin typeface="CMR10"/>
                  </a:rPr>
                  <a:t>2020-2039 par rapport  </a:t>
                </a:r>
                <a:r>
                  <a:rPr lang="en-US" sz="1600" dirty="0" err="1">
                    <a:effectLst/>
                    <a:latin typeface="CMR10"/>
                  </a:rPr>
                  <a:t>à</a:t>
                </a:r>
                <a:r>
                  <a:rPr lang="en-US" sz="1600" dirty="0">
                    <a:effectLst/>
                    <a:latin typeface="CMR10"/>
                  </a:rPr>
                  <a:t> 1995-2014 </a:t>
                </a:r>
                <a:endParaRPr lang="en-US" sz="1600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5AADE5-0274-9B79-0DF8-D41272417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89" y="203728"/>
            <a:ext cx="5709522" cy="192555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FR" sz="3600" dirty="0"/>
              <a:t>Influence des grands modes de la variabilité sur les futurs climatiques</a:t>
            </a:r>
          </a:p>
        </p:txBody>
      </p:sp>
    </p:spTree>
    <p:extLst>
      <p:ext uri="{BB962C8B-B14F-4D97-AF65-F5344CB8AC3E}">
        <p14:creationId xmlns:p14="http://schemas.microsoft.com/office/powerpoint/2010/main" val="261677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b74fe220b0_0_0"/>
          <p:cNvSpPr txBox="1"/>
          <p:nvPr/>
        </p:nvSpPr>
        <p:spPr>
          <a:xfrm>
            <a:off x="599609" y="679731"/>
            <a:ext cx="4171994" cy="373654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r>
              <a:rPr lang="fr-FR" sz="3200" b="1" dirty="0"/>
              <a:t>Situation actuelle - au-delà de six des neuf limites planétaires</a:t>
            </a:r>
            <a:endParaRPr lang="fr-FR" sz="3200" dirty="0"/>
          </a:p>
        </p:txBody>
      </p:sp>
      <p:sp>
        <p:nvSpPr>
          <p:cNvPr id="105" name="Google Shape;105;g2b74fe220b0_0_0"/>
          <p:cNvSpPr txBox="1"/>
          <p:nvPr/>
        </p:nvSpPr>
        <p:spPr>
          <a:xfrm>
            <a:off x="599609" y="4685288"/>
            <a:ext cx="4171994" cy="1035781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kern="120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+mn-ea"/>
                <a:cs typeface="+mn-cs"/>
                <a:sym typeface="Roboto"/>
              </a:rPr>
              <a:t>Richardson </a:t>
            </a:r>
            <a:r>
              <a:rPr lang="en-US" sz="2400" i="1" kern="120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+mn-ea"/>
                <a:cs typeface="+mn-cs"/>
                <a:sym typeface="Roboto"/>
              </a:rPr>
              <a:t>et al.</a:t>
            </a:r>
            <a:r>
              <a:rPr lang="en-US" sz="2400" kern="120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+mn-ea"/>
                <a:cs typeface="+mn-cs"/>
                <a:sym typeface="Roboto"/>
              </a:rPr>
              <a:t>, </a:t>
            </a:r>
            <a:r>
              <a:rPr lang="en-US" sz="2400" i="1" kern="120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+mn-ea"/>
                <a:cs typeface="+mn-cs"/>
                <a:sym typeface="Roboto"/>
              </a:rPr>
              <a:t>Sci. Adv.</a:t>
            </a:r>
            <a:r>
              <a:rPr lang="en-US" sz="2400" kern="120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+mn-ea"/>
                <a:cs typeface="+mn-cs"/>
                <a:sym typeface="Roboto"/>
              </a:rPr>
              <a:t> (2023).</a:t>
            </a: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3" name="Google Shape;103;g2b74fe220b0_0_0" descr="Une image contenant texte, capture d’écran, diagramme, Caractère coloré&#10;&#10;Description générée automatiquement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640572" y="1003982"/>
            <a:ext cx="5608830" cy="47394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965" y="2233068"/>
            <a:ext cx="359997" cy="3191973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584427" y="5396398"/>
            <a:ext cx="516467" cy="25059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470" y="1566550"/>
            <a:ext cx="6348843" cy="527514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013731" y="2702643"/>
            <a:ext cx="430887" cy="3302369"/>
          </a:xfrm>
          <a:prstGeom prst="rect">
            <a:avLst/>
          </a:prstGeom>
          <a:solidFill>
            <a:srgbClr val="FFFFFF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GB" sz="1600" dirty="0"/>
              <a:t>10</a:t>
            </a:r>
            <a:r>
              <a:rPr lang="en-GB" sz="1600" baseline="30000" dirty="0"/>
              <a:t>6</a:t>
            </a:r>
            <a:r>
              <a:rPr lang="en-GB" sz="1600" dirty="0"/>
              <a:t> m</a:t>
            </a:r>
            <a:r>
              <a:rPr lang="en-GB" sz="1600" baseline="30000" dirty="0"/>
              <a:t>3</a:t>
            </a:r>
            <a:r>
              <a:rPr lang="en-GB" sz="1600" dirty="0"/>
              <a:t>/s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894224" y="1667233"/>
            <a:ext cx="513860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Circulation </a:t>
            </a:r>
            <a:r>
              <a:rPr lang="en-GB" sz="2400" dirty="0" err="1"/>
              <a:t>océanique</a:t>
            </a:r>
            <a:r>
              <a:rPr lang="en-GB" sz="2400" dirty="0"/>
              <a:t> dans un </a:t>
            </a:r>
            <a:r>
              <a:rPr lang="en-GB" sz="2400" dirty="0" err="1"/>
              <a:t>modèle</a:t>
            </a:r>
            <a:endParaRPr lang="en-GB" sz="800" dirty="0"/>
          </a:p>
        </p:txBody>
      </p:sp>
      <p:sp>
        <p:nvSpPr>
          <p:cNvPr id="15" name="ZoneTexte 14"/>
          <p:cNvSpPr txBox="1"/>
          <p:nvPr/>
        </p:nvSpPr>
        <p:spPr>
          <a:xfrm>
            <a:off x="9580530" y="6413539"/>
            <a:ext cx="4209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Persechino</a:t>
            </a:r>
            <a:r>
              <a:rPr lang="en-GB" dirty="0">
                <a:solidFill>
                  <a:srgbClr val="C00000"/>
                </a:solidFill>
              </a:rPr>
              <a:t> et al. (2013)</a:t>
            </a:r>
          </a:p>
          <a:p>
            <a:endParaRPr lang="en-GB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711626" y="26872"/>
            <a:ext cx="10515600" cy="1325563"/>
          </a:xfrm>
        </p:spPr>
        <p:txBody>
          <a:bodyPr/>
          <a:lstStyle/>
          <a:p>
            <a:r>
              <a:rPr lang="en-GB" dirty="0"/>
              <a:t>Sources de </a:t>
            </a:r>
            <a:r>
              <a:rPr lang="en-GB" dirty="0" err="1"/>
              <a:t>prévisibilité</a:t>
            </a:r>
            <a:r>
              <a:rPr lang="en-GB" dirty="0"/>
              <a:t> </a:t>
            </a:r>
            <a:r>
              <a:rPr lang="en-GB" dirty="0" err="1"/>
              <a:t>climatique</a:t>
            </a:r>
            <a:endParaRPr lang="fr-FR" dirty="0"/>
          </a:p>
        </p:txBody>
      </p:sp>
      <p:pic>
        <p:nvPicPr>
          <p:cNvPr id="16" name="Image 10">
            <a:extLst>
              <a:ext uri="{FF2B5EF4-FFF2-40B4-BE49-F238E27FC236}">
                <a16:creationId xmlns:a16="http://schemas.microsoft.com/office/drawing/2014/main" id="{9C707828-EE1B-2F41-71C8-C324422C9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0313" y="1599074"/>
            <a:ext cx="2753267" cy="2041584"/>
          </a:xfrm>
          <a:prstGeom prst="rect">
            <a:avLst/>
          </a:prstGeom>
        </p:spPr>
      </p:pic>
      <p:pic>
        <p:nvPicPr>
          <p:cNvPr id="4" name="Picture 2" descr="Résultat de recherche d'images pour &quot;AMOC&quot;">
            <a:extLst>
              <a:ext uri="{FF2B5EF4-FFF2-40B4-BE49-F238E27FC236}">
                <a16:creationId xmlns:a16="http://schemas.microsoft.com/office/drawing/2014/main" id="{C8769CB7-9CB3-42F4-E8D7-AAEEDEAC9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0" y="1599074"/>
            <a:ext cx="2405681" cy="180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7"/>
          <p:cNvGrpSpPr>
            <a:grpSpLocks/>
          </p:cNvGrpSpPr>
          <p:nvPr/>
        </p:nvGrpSpPr>
        <p:grpSpPr bwMode="auto">
          <a:xfrm>
            <a:off x="1012134" y="1794039"/>
            <a:ext cx="1678119" cy="705543"/>
            <a:chOff x="1589" y="2237"/>
            <a:chExt cx="1294" cy="657"/>
          </a:xfrm>
          <a:solidFill>
            <a:schemeClr val="accent4">
              <a:lumMod val="75000"/>
            </a:schemeClr>
          </a:solidFill>
        </p:grpSpPr>
        <p:sp>
          <p:nvSpPr>
            <p:cNvPr id="37" name="Line 8"/>
            <p:cNvSpPr>
              <a:spLocks noChangeShapeType="1"/>
            </p:cNvSpPr>
            <p:nvPr/>
          </p:nvSpPr>
          <p:spPr bwMode="auto">
            <a:xfrm rot="6840124" flipH="1" flipV="1">
              <a:off x="2364" y="2196"/>
              <a:ext cx="406" cy="633"/>
            </a:xfrm>
            <a:prstGeom prst="line">
              <a:avLst/>
            </a:prstGeom>
            <a:grp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highlight>
                  <a:srgbClr val="000000"/>
                </a:highlight>
              </a:endParaRPr>
            </a:p>
          </p:txBody>
        </p:sp>
        <p:sp>
          <p:nvSpPr>
            <p:cNvPr id="38" name="Oval 9"/>
            <p:cNvSpPr>
              <a:spLocks noChangeArrowheads="1"/>
            </p:cNvSpPr>
            <p:nvPr/>
          </p:nvSpPr>
          <p:spPr bwMode="auto">
            <a:xfrm>
              <a:off x="1589" y="2237"/>
              <a:ext cx="715" cy="657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highlight>
                  <a:srgbClr val="000000"/>
                </a:highlight>
              </a:endParaRPr>
            </a:p>
          </p:txBody>
        </p:sp>
      </p:grpSp>
      <p:sp>
        <p:nvSpPr>
          <p:cNvPr id="5" name="Line 8">
            <a:extLst>
              <a:ext uri="{FF2B5EF4-FFF2-40B4-BE49-F238E27FC236}">
                <a16:creationId xmlns:a16="http://schemas.microsoft.com/office/drawing/2014/main" id="{7C6B2DC3-5F31-AD1D-0A37-B87D7757892D}"/>
              </a:ext>
            </a:extLst>
          </p:cNvPr>
          <p:cNvSpPr>
            <a:spLocks noChangeShapeType="1"/>
          </p:cNvSpPr>
          <p:nvPr/>
        </p:nvSpPr>
        <p:spPr bwMode="auto">
          <a:xfrm rot="6840124" flipH="1" flipV="1">
            <a:off x="2560012" y="1873239"/>
            <a:ext cx="203015" cy="384467"/>
          </a:xfrm>
          <a:prstGeom prst="lin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highlight>
                <a:srgbClr val="000000"/>
              </a:highlight>
            </a:endParaRPr>
          </a:p>
        </p:txBody>
      </p:sp>
      <p:sp>
        <p:nvSpPr>
          <p:cNvPr id="7" name="ZoneTexte 9">
            <a:extLst>
              <a:ext uri="{FF2B5EF4-FFF2-40B4-BE49-F238E27FC236}">
                <a16:creationId xmlns:a16="http://schemas.microsoft.com/office/drawing/2014/main" id="{97D85F41-9E98-6D97-C16A-3220ED9990B1}"/>
              </a:ext>
            </a:extLst>
          </p:cNvPr>
          <p:cNvSpPr txBox="1"/>
          <p:nvPr/>
        </p:nvSpPr>
        <p:spPr>
          <a:xfrm>
            <a:off x="2530691" y="6111074"/>
            <a:ext cx="6216263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0       10      20       30       40       50      60       70    </a:t>
            </a:r>
          </a:p>
          <a:p>
            <a:pPr algn="ctr"/>
            <a:r>
              <a:rPr lang="en-GB" sz="2400" dirty="0" err="1"/>
              <a:t>Années</a:t>
            </a:r>
            <a:endParaRPr lang="en-GB" sz="2400" dirty="0"/>
          </a:p>
          <a:p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93211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8025827" y="6362204"/>
            <a:ext cx="2565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n>
                  <a:solidFill>
                    <a:schemeClr val="accent3"/>
                  </a:solidFill>
                </a:ln>
              </a:rPr>
              <a:t>Echelle de temps</a:t>
            </a:r>
          </a:p>
        </p:txBody>
      </p:sp>
      <p:grpSp>
        <p:nvGrpSpPr>
          <p:cNvPr id="14" name="Grouper 13"/>
          <p:cNvGrpSpPr/>
          <p:nvPr/>
        </p:nvGrpSpPr>
        <p:grpSpPr>
          <a:xfrm>
            <a:off x="1632714" y="4933618"/>
            <a:ext cx="9242352" cy="1111363"/>
            <a:chOff x="46350" y="1061715"/>
            <a:chExt cx="9457088" cy="1533599"/>
          </a:xfrm>
        </p:grpSpPr>
        <p:sp>
          <p:nvSpPr>
            <p:cNvPr id="2" name="ZoneTexte 1"/>
            <p:cNvSpPr txBox="1"/>
            <p:nvPr/>
          </p:nvSpPr>
          <p:spPr>
            <a:xfrm>
              <a:off x="46350" y="1193774"/>
              <a:ext cx="2125816" cy="552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Météo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1371370" y="1193490"/>
              <a:ext cx="2125816" cy="97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Prévisions saisonnières</a:t>
              </a: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3189249" y="1193774"/>
              <a:ext cx="2125816" cy="1401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FF0000"/>
                  </a:solidFill>
                </a:rPr>
                <a:t>Prévisions décennales</a:t>
              </a:r>
            </a:p>
            <a:p>
              <a:endParaRPr lang="fr-FR" sz="2000" b="1" dirty="0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5096961" y="1193774"/>
              <a:ext cx="2319667" cy="1401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Projections centennales</a:t>
              </a:r>
            </a:p>
            <a:p>
              <a:endParaRPr lang="fr-FR" sz="2000" b="1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7560576" y="1061715"/>
              <a:ext cx="1942862" cy="97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Cycles glaciaire-interglaciaire</a:t>
              </a:r>
            </a:p>
          </p:txBody>
        </p:sp>
      </p:grpSp>
      <p:grpSp>
        <p:nvGrpSpPr>
          <p:cNvPr id="3" name="Grouper 2"/>
          <p:cNvGrpSpPr/>
          <p:nvPr/>
        </p:nvGrpSpPr>
        <p:grpSpPr>
          <a:xfrm>
            <a:off x="1524000" y="5794982"/>
            <a:ext cx="7609000" cy="400110"/>
            <a:chOff x="0" y="5652000"/>
            <a:chExt cx="7785787" cy="552122"/>
          </a:xfrm>
        </p:grpSpPr>
        <p:sp>
          <p:nvSpPr>
            <p:cNvPr id="22" name="ZoneTexte 21"/>
            <p:cNvSpPr txBox="1"/>
            <p:nvPr/>
          </p:nvSpPr>
          <p:spPr>
            <a:xfrm>
              <a:off x="0" y="5652000"/>
              <a:ext cx="1080000" cy="552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jour</a:t>
              </a:r>
              <a:endParaRPr lang="fr-FR" sz="2000" baseline="30000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625769" y="5652000"/>
              <a:ext cx="1378963" cy="552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semaine</a:t>
              </a:r>
              <a:endParaRPr lang="fr-FR" sz="2000" baseline="30000" dirty="0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1977519" y="5652000"/>
              <a:ext cx="1227086" cy="552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mois</a:t>
              </a:r>
              <a:endParaRPr lang="fr-FR" sz="2000" baseline="30000" dirty="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2909881" y="5652000"/>
              <a:ext cx="964113" cy="552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année</a:t>
              </a:r>
              <a:endParaRPr lang="fr-FR" sz="2000" baseline="30000" dirty="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3867734" y="5652000"/>
              <a:ext cx="1361448" cy="552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décennie</a:t>
              </a:r>
              <a:endParaRPr lang="fr-FR" sz="2000" baseline="30000" dirty="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5193993" y="5652000"/>
              <a:ext cx="1146844" cy="552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siècle</a:t>
              </a:r>
              <a:endParaRPr lang="fr-FR" sz="2000" baseline="30000" dirty="0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6480000" y="5652000"/>
              <a:ext cx="784890" cy="410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2000" baseline="30000"/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6286369" y="5652000"/>
              <a:ext cx="1499418" cy="552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millénaire</a:t>
              </a:r>
            </a:p>
          </p:txBody>
        </p:sp>
      </p:grpSp>
      <p:grpSp>
        <p:nvGrpSpPr>
          <p:cNvPr id="4" name="Grouper 3"/>
          <p:cNvGrpSpPr/>
          <p:nvPr/>
        </p:nvGrpSpPr>
        <p:grpSpPr>
          <a:xfrm>
            <a:off x="1632719" y="6117832"/>
            <a:ext cx="8866008" cy="171046"/>
            <a:chOff x="46355" y="6079621"/>
            <a:chExt cx="9072000" cy="236031"/>
          </a:xfrm>
        </p:grpSpPr>
        <p:cxnSp>
          <p:nvCxnSpPr>
            <p:cNvPr id="8" name="Connecteur droit avec flèche 7"/>
            <p:cNvCxnSpPr/>
            <p:nvPr/>
          </p:nvCxnSpPr>
          <p:spPr>
            <a:xfrm>
              <a:off x="46355" y="6315652"/>
              <a:ext cx="9072000" cy="0"/>
            </a:xfrm>
            <a:prstGeom prst="straightConnector1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>
              <a:off x="108000" y="6079621"/>
              <a:ext cx="0" cy="182367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1035216" y="6094609"/>
              <a:ext cx="0" cy="182367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2258451" y="6094609"/>
              <a:ext cx="0" cy="182367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3271608" y="6094699"/>
              <a:ext cx="0" cy="182367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>
              <a:off x="4428000" y="6085428"/>
              <a:ext cx="0" cy="182367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>
              <a:off x="5508000" y="6091638"/>
              <a:ext cx="0" cy="182367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>
              <a:off x="6588000" y="6095263"/>
              <a:ext cx="0" cy="182367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711379" y="61381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dirty="0"/>
              <a:t>Prévoir le climat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752" y="1913352"/>
            <a:ext cx="3518246" cy="26088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07758" y="1425833"/>
            <a:ext cx="7036514" cy="91308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14000">
                <a:schemeClr val="accent3">
                  <a:lumMod val="0"/>
                  <a:lumOff val="100000"/>
                </a:schemeClr>
              </a:gs>
              <a:gs pos="100000">
                <a:srgbClr val="92D050"/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Conditions Initiales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634954" y="3956078"/>
            <a:ext cx="7036514" cy="91308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11000">
                <a:schemeClr val="accent3">
                  <a:lumMod val="0"/>
                  <a:lumOff val="100000"/>
                </a:schemeClr>
              </a:gs>
              <a:gs pos="100000">
                <a:srgbClr val="92D050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4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Forçages externes</a:t>
            </a:r>
          </a:p>
        </p:txBody>
      </p:sp>
      <p:pic>
        <p:nvPicPr>
          <p:cNvPr id="37" name="Picture 4" descr="The Atmosphere around Climate Models">
            <a:extLst>
              <a:ext uri="{FF2B5EF4-FFF2-40B4-BE49-F238E27FC236}">
                <a16:creationId xmlns:a16="http://schemas.microsoft.com/office/drawing/2014/main" id="{364A93B7-7366-1DA5-8237-E9A5AED20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19" y="270151"/>
            <a:ext cx="2913872" cy="289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4006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3E8FD-C569-914A-21FA-B079EA8AD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846" y="-72028"/>
            <a:ext cx="10852230" cy="1325563"/>
          </a:xfrm>
        </p:spPr>
        <p:txBody>
          <a:bodyPr/>
          <a:lstStyle/>
          <a:p>
            <a:r>
              <a:rPr lang="en-FR" dirty="0"/>
              <a:t>Prévisions décennales du climat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FC59C0-0D96-0377-3E48-F7602B3C64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8" b="5036"/>
          <a:stretch/>
        </p:blipFill>
        <p:spPr>
          <a:xfrm>
            <a:off x="1003924" y="1037063"/>
            <a:ext cx="10184152" cy="5820937"/>
          </a:xfrm>
          <a:prstGeom prst="rect">
            <a:avLst/>
          </a:prstGeom>
        </p:spPr>
      </p:pic>
      <p:sp>
        <p:nvSpPr>
          <p:cNvPr id="3" name="Google Shape;70;p13">
            <a:extLst>
              <a:ext uri="{FF2B5EF4-FFF2-40B4-BE49-F238E27FC236}">
                <a16:creationId xmlns:a16="http://schemas.microsoft.com/office/drawing/2014/main" id="{11F99124-2AD5-6179-56CC-066791DD3B86}"/>
              </a:ext>
            </a:extLst>
          </p:cNvPr>
          <p:cNvSpPr txBox="1"/>
          <p:nvPr/>
        </p:nvSpPr>
        <p:spPr>
          <a:xfrm>
            <a:off x="9717017" y="6396376"/>
            <a:ext cx="247498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400" dirty="0">
                <a:solidFill>
                  <a:srgbClr val="C00000"/>
                </a:solidFill>
              </a:rPr>
              <a:t>Solaraju-Murali et al., (2022)</a:t>
            </a:r>
            <a:r>
              <a:rPr lang="en" sz="1400" i="1" dirty="0">
                <a:solidFill>
                  <a:srgbClr val="C00000"/>
                </a:solidFill>
              </a:rPr>
              <a:t>. </a:t>
            </a:r>
            <a:endParaRPr sz="1400" i="1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0FD70E-7066-FF24-40E2-9A52B18717A4}"/>
              </a:ext>
            </a:extLst>
          </p:cNvPr>
          <p:cNvSpPr txBox="1"/>
          <p:nvPr/>
        </p:nvSpPr>
        <p:spPr>
          <a:xfrm>
            <a:off x="5057891" y="991925"/>
            <a:ext cx="1038109" cy="523220"/>
          </a:xfrm>
          <a:prstGeom prst="rect">
            <a:avLst/>
          </a:prstGeom>
          <a:solidFill>
            <a:srgbClr val="FFFFD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FR" sz="1400" dirty="0"/>
              <a:t>Prévision décennale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66B54-5CBE-31EF-C145-6945DFAA14E5}"/>
              </a:ext>
            </a:extLst>
          </p:cNvPr>
          <p:cNvSpPr txBox="1"/>
          <p:nvPr/>
        </p:nvSpPr>
        <p:spPr>
          <a:xfrm>
            <a:off x="3237540" y="6488668"/>
            <a:ext cx="51062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FR" dirty="0"/>
              <a:t>Années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621173-0DAF-5AD5-636E-4A0552BF41BE}"/>
              </a:ext>
            </a:extLst>
          </p:cNvPr>
          <p:cNvSpPr txBox="1"/>
          <p:nvPr/>
        </p:nvSpPr>
        <p:spPr>
          <a:xfrm>
            <a:off x="4962294" y="1505415"/>
            <a:ext cx="1449658" cy="253916"/>
          </a:xfrm>
          <a:prstGeom prst="rect">
            <a:avLst/>
          </a:prstGeom>
          <a:solidFill>
            <a:srgbClr val="FFFFDC"/>
          </a:solidFill>
        </p:spPr>
        <p:txBody>
          <a:bodyPr wrap="square" rtlCol="0">
            <a:spAutoFit/>
          </a:bodyPr>
          <a:lstStyle/>
          <a:p>
            <a:r>
              <a:rPr lang="en-FR" sz="1050" dirty="0"/>
              <a:t>   Année de départ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EBBD7F-C246-EDF6-5C6E-0CB15E9D24AF}"/>
              </a:ext>
            </a:extLst>
          </p:cNvPr>
          <p:cNvSpPr txBox="1"/>
          <p:nvPr/>
        </p:nvSpPr>
        <p:spPr>
          <a:xfrm>
            <a:off x="5605347" y="1723502"/>
            <a:ext cx="981306" cy="415498"/>
          </a:xfrm>
          <a:prstGeom prst="rect">
            <a:avLst/>
          </a:prstGeom>
          <a:solidFill>
            <a:srgbClr val="FFFFDC"/>
          </a:solidFill>
        </p:spPr>
        <p:txBody>
          <a:bodyPr wrap="square" rtlCol="0">
            <a:spAutoFit/>
          </a:bodyPr>
          <a:lstStyle/>
          <a:p>
            <a:r>
              <a:rPr lang="en-FR" sz="1050" dirty="0"/>
              <a:t>Moyenne d’ensemble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E3246B-73CD-5066-CE09-6A1462294C2E}"/>
              </a:ext>
            </a:extLst>
          </p:cNvPr>
          <p:cNvSpPr txBox="1"/>
          <p:nvPr/>
        </p:nvSpPr>
        <p:spPr>
          <a:xfrm>
            <a:off x="5731727" y="2566993"/>
            <a:ext cx="840589" cy="253916"/>
          </a:xfrm>
          <a:prstGeom prst="rect">
            <a:avLst/>
          </a:prstGeom>
          <a:solidFill>
            <a:srgbClr val="FFFFDC"/>
          </a:solidFill>
        </p:spPr>
        <p:txBody>
          <a:bodyPr wrap="square" rtlCol="0">
            <a:spAutoFit/>
          </a:bodyPr>
          <a:lstStyle/>
          <a:p>
            <a:r>
              <a:rPr lang="en-FR" sz="1050" dirty="0"/>
              <a:t>Incertitude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DE4D3E-38E8-97B8-864C-12195599A699}"/>
              </a:ext>
            </a:extLst>
          </p:cNvPr>
          <p:cNvSpPr txBox="1"/>
          <p:nvPr/>
        </p:nvSpPr>
        <p:spPr>
          <a:xfrm>
            <a:off x="5057891" y="2826752"/>
            <a:ext cx="840589" cy="253916"/>
          </a:xfrm>
          <a:prstGeom prst="rect">
            <a:avLst/>
          </a:prstGeom>
          <a:solidFill>
            <a:srgbClr val="FFFFDC"/>
          </a:solidFill>
        </p:spPr>
        <p:txBody>
          <a:bodyPr wrap="square" rtlCol="0">
            <a:spAutoFit/>
          </a:bodyPr>
          <a:lstStyle/>
          <a:p>
            <a:r>
              <a:rPr lang="en-FR" sz="1050" dirty="0"/>
              <a:t>10 ans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2C4AAC-37E8-8203-2C8E-1FA41E249674}"/>
              </a:ext>
            </a:extLst>
          </p:cNvPr>
          <p:cNvSpPr txBox="1"/>
          <p:nvPr/>
        </p:nvSpPr>
        <p:spPr>
          <a:xfrm rot="16200000">
            <a:off x="-724880" y="3433166"/>
            <a:ext cx="47285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FR" dirty="0"/>
              <a:t>Variable climatique / indice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250162-E9B1-B22F-3DA2-5FCC272EAA7F}"/>
              </a:ext>
            </a:extLst>
          </p:cNvPr>
          <p:cNvSpPr txBox="1"/>
          <p:nvPr/>
        </p:nvSpPr>
        <p:spPr>
          <a:xfrm>
            <a:off x="6397665" y="4840415"/>
            <a:ext cx="193184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FR" sz="1400" dirty="0"/>
              <a:t>Observations</a:t>
            </a:r>
          </a:p>
          <a:p>
            <a:r>
              <a:rPr lang="en-FR" sz="1400" dirty="0"/>
              <a:t>Prévisions décennales</a:t>
            </a:r>
          </a:p>
          <a:p>
            <a:r>
              <a:rPr lang="en-FR" sz="1400" dirty="0"/>
              <a:t>Simulations historiques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3E2EA9-1A04-9B25-5BC6-7424292873AE}"/>
              </a:ext>
            </a:extLst>
          </p:cNvPr>
          <p:cNvSpPr txBox="1"/>
          <p:nvPr/>
        </p:nvSpPr>
        <p:spPr>
          <a:xfrm>
            <a:off x="8792271" y="4948137"/>
            <a:ext cx="205194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FR" sz="1400" dirty="0"/>
              <a:t>Projections climatiques</a:t>
            </a:r>
          </a:p>
          <a:p>
            <a:r>
              <a:rPr lang="en-FR" sz="1400" dirty="0"/>
              <a:t>(différents scénarios)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AEF229-F9B2-8F70-9C6D-66CDC19FCB51}"/>
              </a:ext>
            </a:extLst>
          </p:cNvPr>
          <p:cNvSpPr txBox="1"/>
          <p:nvPr/>
        </p:nvSpPr>
        <p:spPr>
          <a:xfrm>
            <a:off x="3846539" y="5712186"/>
            <a:ext cx="256541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FR" sz="1400" dirty="0"/>
              <a:t>Prévisions rétrospectives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CE0B10-F306-3598-E633-1515F8B9B732}"/>
              </a:ext>
            </a:extLst>
          </p:cNvPr>
          <p:cNvSpPr txBox="1"/>
          <p:nvPr/>
        </p:nvSpPr>
        <p:spPr>
          <a:xfrm>
            <a:off x="3846539" y="5734079"/>
            <a:ext cx="256541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FR" sz="1400" dirty="0"/>
              <a:t>Prévisions rétrospectives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8448A3-4AB7-BFD4-A32C-D63E4423A4FD}"/>
              </a:ext>
            </a:extLst>
          </p:cNvPr>
          <p:cNvSpPr txBox="1"/>
          <p:nvPr/>
        </p:nvSpPr>
        <p:spPr>
          <a:xfrm>
            <a:off x="8709439" y="5734078"/>
            <a:ext cx="10902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FR" sz="1400" dirty="0"/>
              <a:t>Prévisions </a:t>
            </a:r>
          </a:p>
        </p:txBody>
      </p:sp>
    </p:spTree>
    <p:extLst>
      <p:ext uri="{BB962C8B-B14F-4D97-AF65-F5344CB8AC3E}">
        <p14:creationId xmlns:p14="http://schemas.microsoft.com/office/powerpoint/2010/main" val="3970865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3E8FD-C569-914A-21FA-B079EA8AD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612" y="-152626"/>
            <a:ext cx="10852230" cy="1325563"/>
          </a:xfrm>
        </p:spPr>
        <p:txBody>
          <a:bodyPr/>
          <a:lstStyle/>
          <a:p>
            <a:r>
              <a:rPr lang="en-FR" dirty="0"/>
              <a:t>Prévisions décennales du climat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FC59C0-0D96-0377-3E48-F7602B3C64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8" b="5036"/>
          <a:stretch/>
        </p:blipFill>
        <p:spPr>
          <a:xfrm>
            <a:off x="1003924" y="1037063"/>
            <a:ext cx="10184152" cy="5820937"/>
          </a:xfrm>
          <a:prstGeom prst="rect">
            <a:avLst/>
          </a:prstGeom>
        </p:spPr>
      </p:pic>
      <p:sp>
        <p:nvSpPr>
          <p:cNvPr id="3" name="Google Shape;70;p13">
            <a:extLst>
              <a:ext uri="{FF2B5EF4-FFF2-40B4-BE49-F238E27FC236}">
                <a16:creationId xmlns:a16="http://schemas.microsoft.com/office/drawing/2014/main" id="{11F99124-2AD5-6179-56CC-066791DD3B86}"/>
              </a:ext>
            </a:extLst>
          </p:cNvPr>
          <p:cNvSpPr txBox="1"/>
          <p:nvPr/>
        </p:nvSpPr>
        <p:spPr>
          <a:xfrm>
            <a:off x="9818241" y="6488668"/>
            <a:ext cx="247498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400" dirty="0">
                <a:solidFill>
                  <a:srgbClr val="C00000"/>
                </a:solidFill>
              </a:rPr>
              <a:t>Solaraju-Murali et al., (2022)</a:t>
            </a:r>
            <a:r>
              <a:rPr lang="en" sz="1400" i="1" dirty="0">
                <a:solidFill>
                  <a:srgbClr val="C00000"/>
                </a:solidFill>
              </a:rPr>
              <a:t> </a:t>
            </a:r>
            <a:endParaRPr sz="1400" i="1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66B54-5CBE-31EF-C145-6945DFAA14E5}"/>
              </a:ext>
            </a:extLst>
          </p:cNvPr>
          <p:cNvSpPr txBox="1"/>
          <p:nvPr/>
        </p:nvSpPr>
        <p:spPr>
          <a:xfrm>
            <a:off x="3237540" y="6488668"/>
            <a:ext cx="51062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FR" dirty="0"/>
              <a:t>Années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621173-0DAF-5AD5-636E-4A0552BF41BE}"/>
              </a:ext>
            </a:extLst>
          </p:cNvPr>
          <p:cNvSpPr txBox="1"/>
          <p:nvPr/>
        </p:nvSpPr>
        <p:spPr>
          <a:xfrm>
            <a:off x="4962294" y="1505415"/>
            <a:ext cx="1449658" cy="253916"/>
          </a:xfrm>
          <a:prstGeom prst="rect">
            <a:avLst/>
          </a:prstGeom>
          <a:solidFill>
            <a:srgbClr val="FFFFDC"/>
          </a:solidFill>
        </p:spPr>
        <p:txBody>
          <a:bodyPr wrap="square" rtlCol="0">
            <a:spAutoFit/>
          </a:bodyPr>
          <a:lstStyle/>
          <a:p>
            <a:r>
              <a:rPr lang="en-FR" sz="1050" dirty="0"/>
              <a:t>   Année de départ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EBBD7F-C246-EDF6-5C6E-0CB15E9D24AF}"/>
              </a:ext>
            </a:extLst>
          </p:cNvPr>
          <p:cNvSpPr txBox="1"/>
          <p:nvPr/>
        </p:nvSpPr>
        <p:spPr>
          <a:xfrm>
            <a:off x="5605347" y="1723502"/>
            <a:ext cx="981306" cy="415498"/>
          </a:xfrm>
          <a:prstGeom prst="rect">
            <a:avLst/>
          </a:prstGeom>
          <a:solidFill>
            <a:srgbClr val="FFFFDC"/>
          </a:solidFill>
        </p:spPr>
        <p:txBody>
          <a:bodyPr wrap="square" rtlCol="0">
            <a:spAutoFit/>
          </a:bodyPr>
          <a:lstStyle/>
          <a:p>
            <a:r>
              <a:rPr lang="en-FR" sz="1050" dirty="0"/>
              <a:t>Moyenne d’ensemble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E3246B-73CD-5066-CE09-6A1462294C2E}"/>
              </a:ext>
            </a:extLst>
          </p:cNvPr>
          <p:cNvSpPr txBox="1"/>
          <p:nvPr/>
        </p:nvSpPr>
        <p:spPr>
          <a:xfrm>
            <a:off x="5731727" y="2566993"/>
            <a:ext cx="840589" cy="253916"/>
          </a:xfrm>
          <a:prstGeom prst="rect">
            <a:avLst/>
          </a:prstGeom>
          <a:solidFill>
            <a:srgbClr val="FFFFDC"/>
          </a:solidFill>
        </p:spPr>
        <p:txBody>
          <a:bodyPr wrap="square" rtlCol="0">
            <a:spAutoFit/>
          </a:bodyPr>
          <a:lstStyle/>
          <a:p>
            <a:r>
              <a:rPr lang="en-FR" sz="1050" dirty="0"/>
              <a:t>Incertitude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DE4D3E-38E8-97B8-864C-12195599A699}"/>
              </a:ext>
            </a:extLst>
          </p:cNvPr>
          <p:cNvSpPr txBox="1"/>
          <p:nvPr/>
        </p:nvSpPr>
        <p:spPr>
          <a:xfrm>
            <a:off x="5057891" y="2826752"/>
            <a:ext cx="840589" cy="253916"/>
          </a:xfrm>
          <a:prstGeom prst="rect">
            <a:avLst/>
          </a:prstGeom>
          <a:solidFill>
            <a:srgbClr val="FFFFDC"/>
          </a:solidFill>
        </p:spPr>
        <p:txBody>
          <a:bodyPr wrap="square" rtlCol="0">
            <a:spAutoFit/>
          </a:bodyPr>
          <a:lstStyle/>
          <a:p>
            <a:r>
              <a:rPr lang="en-FR" sz="1050" dirty="0"/>
              <a:t>10 ans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2C4AAC-37E8-8203-2C8E-1FA41E249674}"/>
              </a:ext>
            </a:extLst>
          </p:cNvPr>
          <p:cNvSpPr txBox="1"/>
          <p:nvPr/>
        </p:nvSpPr>
        <p:spPr>
          <a:xfrm rot="16200000">
            <a:off x="-724880" y="3433166"/>
            <a:ext cx="47285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FR" dirty="0"/>
              <a:t>Variable climatique / indice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B6035C-37EA-81A2-D325-5C79FC8C24E6}"/>
              </a:ext>
            </a:extLst>
          </p:cNvPr>
          <p:cNvGrpSpPr/>
          <p:nvPr/>
        </p:nvGrpSpPr>
        <p:grpSpPr>
          <a:xfrm>
            <a:off x="4967623" y="2134047"/>
            <a:ext cx="360000" cy="366882"/>
            <a:chOff x="7128690" y="2004335"/>
            <a:chExt cx="360000" cy="36688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3BC7F10-2637-2600-8613-C57D19616C78}"/>
                </a:ext>
              </a:extLst>
            </p:cNvPr>
            <p:cNvGrpSpPr/>
            <p:nvPr/>
          </p:nvGrpSpPr>
          <p:grpSpPr>
            <a:xfrm>
              <a:off x="7128690" y="2004335"/>
              <a:ext cx="360000" cy="366882"/>
              <a:chOff x="7449682" y="1725986"/>
              <a:chExt cx="360000" cy="366882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29456FA-20B2-F205-5D80-6C17AF6E0F6A}"/>
                  </a:ext>
                </a:extLst>
              </p:cNvPr>
              <p:cNvGrpSpPr/>
              <p:nvPr/>
            </p:nvGrpSpPr>
            <p:grpSpPr>
              <a:xfrm>
                <a:off x="7449682" y="1725986"/>
                <a:ext cx="360000" cy="360000"/>
                <a:chOff x="5450775" y="5937662"/>
                <a:chExt cx="288000" cy="288000"/>
              </a:xfrm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8B60301C-1A0C-42F1-C888-D9DDFDEDE607}"/>
                    </a:ext>
                  </a:extLst>
                </p:cNvPr>
                <p:cNvCxnSpPr/>
                <p:nvPr/>
              </p:nvCxnSpPr>
              <p:spPr>
                <a:xfrm>
                  <a:off x="5450775" y="6080166"/>
                  <a:ext cx="288000" cy="0"/>
                </a:xfrm>
                <a:prstGeom prst="line">
                  <a:avLst/>
                </a:prstGeom>
                <a:ln w="76200">
                  <a:solidFill>
                    <a:srgbClr val="50B1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C065B1C6-F7CB-30DE-B508-2985D181F7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91299" y="5937662"/>
                  <a:ext cx="0" cy="288000"/>
                </a:xfrm>
                <a:prstGeom prst="line">
                  <a:avLst/>
                </a:prstGeom>
                <a:ln w="76200">
                  <a:solidFill>
                    <a:srgbClr val="50B1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82357B1-57EA-39B9-17AC-83AD8371783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414" y="1808084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AA6D942-294E-8BD5-91A9-78B8B1D5927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07594" y="1812564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E3A649F9-66E8-D20B-9CC0-8088E59F2B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35337" y="2092868"/>
                <a:ext cx="180000" cy="0"/>
              </a:xfrm>
              <a:prstGeom prst="line">
                <a:avLst/>
              </a:prstGeom>
              <a:ln w="19050">
                <a:solidFill>
                  <a:srgbClr val="50B1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9715D06-59DE-89A0-9B5D-529115D7A2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0189" y="1727556"/>
                <a:ext cx="180000" cy="0"/>
              </a:xfrm>
              <a:prstGeom prst="line">
                <a:avLst/>
              </a:prstGeom>
              <a:ln w="19050">
                <a:solidFill>
                  <a:srgbClr val="50B1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B8AD9A9-83F4-8F41-F77B-68C713F5A8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02340" y="2007776"/>
              <a:ext cx="0" cy="36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C720E5D-1559-AFC9-6D9B-F7FF6E50D8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8690" y="2177247"/>
              <a:ext cx="36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827D501-B73E-9207-F85D-0CDC70E0070E}"/>
              </a:ext>
            </a:extLst>
          </p:cNvPr>
          <p:cNvGrpSpPr/>
          <p:nvPr/>
        </p:nvGrpSpPr>
        <p:grpSpPr>
          <a:xfrm>
            <a:off x="4611602" y="2191711"/>
            <a:ext cx="993745" cy="1602447"/>
            <a:chOff x="4611602" y="2191711"/>
            <a:chExt cx="993745" cy="16024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ECCE2F8-F17B-D6C8-626E-50C8F4BB0AC0}"/>
                </a:ext>
              </a:extLst>
            </p:cNvPr>
            <p:cNvGrpSpPr/>
            <p:nvPr/>
          </p:nvGrpSpPr>
          <p:grpSpPr>
            <a:xfrm>
              <a:off x="4931623" y="2191711"/>
              <a:ext cx="396000" cy="1071556"/>
              <a:chOff x="4931623" y="2191711"/>
              <a:chExt cx="396000" cy="1071556"/>
            </a:xfrm>
          </p:grpSpPr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C5622529-451E-5B23-3EB4-47567A825BC5}"/>
                  </a:ext>
                </a:extLst>
              </p:cNvPr>
              <p:cNvCxnSpPr/>
              <p:nvPr/>
            </p:nvCxnSpPr>
            <p:spPr>
              <a:xfrm>
                <a:off x="4931623" y="3252287"/>
                <a:ext cx="396000" cy="0"/>
              </a:xfrm>
              <a:prstGeom prst="straightConnector1">
                <a:avLst/>
              </a:prstGeom>
              <a:ln w="381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6C6769C-90C6-A0DC-092F-92DDDDECE7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381" y="2218054"/>
                <a:ext cx="0" cy="103423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0A2BF11-AA07-6D0E-1F16-570DA006500F}"/>
                  </a:ext>
                </a:extLst>
              </p:cNvPr>
              <p:cNvCxnSpPr/>
              <p:nvPr/>
            </p:nvCxnSpPr>
            <p:spPr>
              <a:xfrm>
                <a:off x="5315444" y="2191711"/>
                <a:ext cx="0" cy="10715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26B09B-1205-FD66-EACB-6F9EF8C41E35}"/>
                </a:ext>
              </a:extLst>
            </p:cNvPr>
            <p:cNvSpPr txBox="1"/>
            <p:nvPr/>
          </p:nvSpPr>
          <p:spPr>
            <a:xfrm>
              <a:off x="4611602" y="3270938"/>
              <a:ext cx="9937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FR" sz="1400" b="1" dirty="0">
                  <a:solidFill>
                    <a:srgbClr val="0070C0"/>
                  </a:solidFill>
                </a:rPr>
                <a:t>Horizon de prévision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2BA484E-0A07-B673-5E26-E0F350DB186E}"/>
              </a:ext>
            </a:extLst>
          </p:cNvPr>
          <p:cNvGrpSpPr/>
          <p:nvPr/>
        </p:nvGrpSpPr>
        <p:grpSpPr>
          <a:xfrm>
            <a:off x="3816009" y="4230881"/>
            <a:ext cx="360000" cy="366882"/>
            <a:chOff x="7128690" y="2004335"/>
            <a:chExt cx="360000" cy="36688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1D2B649-3241-81BD-3443-987B461368CA}"/>
                </a:ext>
              </a:extLst>
            </p:cNvPr>
            <p:cNvGrpSpPr/>
            <p:nvPr/>
          </p:nvGrpSpPr>
          <p:grpSpPr>
            <a:xfrm>
              <a:off x="7128690" y="2004335"/>
              <a:ext cx="360000" cy="366882"/>
              <a:chOff x="7449682" y="1725986"/>
              <a:chExt cx="360000" cy="366882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69741A00-579E-FBB8-C9C9-7F9FD6A54702}"/>
                  </a:ext>
                </a:extLst>
              </p:cNvPr>
              <p:cNvGrpSpPr/>
              <p:nvPr/>
            </p:nvGrpSpPr>
            <p:grpSpPr>
              <a:xfrm>
                <a:off x="7449682" y="1725986"/>
                <a:ext cx="360000" cy="360000"/>
                <a:chOff x="5450775" y="5937662"/>
                <a:chExt cx="288000" cy="288000"/>
              </a:xfrm>
            </p:grpSpPr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753079F3-53E8-6420-1352-BEEBFA321D73}"/>
                    </a:ext>
                  </a:extLst>
                </p:cNvPr>
                <p:cNvCxnSpPr/>
                <p:nvPr/>
              </p:nvCxnSpPr>
              <p:spPr>
                <a:xfrm>
                  <a:off x="5450775" y="6080166"/>
                  <a:ext cx="288000" cy="0"/>
                </a:xfrm>
                <a:prstGeom prst="line">
                  <a:avLst/>
                </a:prstGeom>
                <a:ln w="76200">
                  <a:solidFill>
                    <a:srgbClr val="50B1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C4F22C1C-DC50-F6AF-0E7F-5288787897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91299" y="5937662"/>
                  <a:ext cx="0" cy="288000"/>
                </a:xfrm>
                <a:prstGeom prst="line">
                  <a:avLst/>
                </a:prstGeom>
                <a:ln w="76200">
                  <a:solidFill>
                    <a:srgbClr val="50B1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A4F6BBC-26C6-E4D0-C2CB-64A36B50A7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414" y="1808084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A7CD6835-6373-62C6-4003-CB5C61BC6B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07594" y="1812564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E6CB17E-B1B5-0C0A-E4DC-A3F767B8E2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35337" y="2092868"/>
                <a:ext cx="180000" cy="0"/>
              </a:xfrm>
              <a:prstGeom prst="line">
                <a:avLst/>
              </a:prstGeom>
              <a:ln w="19050">
                <a:solidFill>
                  <a:srgbClr val="50B1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BB3FCA11-DCF0-0C32-809F-2B87ADCDDB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0189" y="1727556"/>
                <a:ext cx="180000" cy="0"/>
              </a:xfrm>
              <a:prstGeom prst="line">
                <a:avLst/>
              </a:prstGeom>
              <a:ln w="19050">
                <a:solidFill>
                  <a:srgbClr val="50B1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2C88539-7F78-799D-991E-1CAD96C9FC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02340" y="2007776"/>
              <a:ext cx="0" cy="36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F85E1AE-20E4-FBED-A5CE-33950363AD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8690" y="2177247"/>
              <a:ext cx="36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CF03A05-CC2C-5893-5502-BA3BDC24030A}"/>
              </a:ext>
            </a:extLst>
          </p:cNvPr>
          <p:cNvGrpSpPr/>
          <p:nvPr/>
        </p:nvGrpSpPr>
        <p:grpSpPr>
          <a:xfrm>
            <a:off x="3809659" y="4342579"/>
            <a:ext cx="360000" cy="366882"/>
            <a:chOff x="7128690" y="2004335"/>
            <a:chExt cx="360000" cy="36688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DADB474-D24B-55DF-38FA-346BD142B8EA}"/>
                </a:ext>
              </a:extLst>
            </p:cNvPr>
            <p:cNvGrpSpPr/>
            <p:nvPr/>
          </p:nvGrpSpPr>
          <p:grpSpPr>
            <a:xfrm>
              <a:off x="7128690" y="2004335"/>
              <a:ext cx="360000" cy="366882"/>
              <a:chOff x="7449682" y="1725986"/>
              <a:chExt cx="360000" cy="366882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7BEDCB79-70D3-DA46-C364-5588ADFB4822}"/>
                  </a:ext>
                </a:extLst>
              </p:cNvPr>
              <p:cNvGrpSpPr/>
              <p:nvPr/>
            </p:nvGrpSpPr>
            <p:grpSpPr>
              <a:xfrm>
                <a:off x="7449682" y="1725986"/>
                <a:ext cx="360000" cy="360000"/>
                <a:chOff x="5450775" y="5937662"/>
                <a:chExt cx="288000" cy="288000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8B7469AC-7F4B-819F-F575-6A2C0FEF915D}"/>
                    </a:ext>
                  </a:extLst>
                </p:cNvPr>
                <p:cNvCxnSpPr/>
                <p:nvPr/>
              </p:nvCxnSpPr>
              <p:spPr>
                <a:xfrm>
                  <a:off x="5450775" y="6080166"/>
                  <a:ext cx="288000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A2FE79E1-25DB-398D-BDB5-1883609758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91299" y="5937662"/>
                  <a:ext cx="0" cy="28800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49135E5-B9F6-EAB5-1346-8BC89BE536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414" y="1808084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C2D6DF5-E45C-C26F-0B83-5461C1BC67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07594" y="1812564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05696E1-8F5F-4A73-1D87-9CFBBAA178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35337" y="2092868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E7911CF-348A-A73C-5B25-F58301EE25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0189" y="1727556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C0188D-FCAD-C88D-9644-DE609B2735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02340" y="2007776"/>
              <a:ext cx="0" cy="36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4507E1C-350A-183A-B7A2-C13FFCB31E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8690" y="2184335"/>
              <a:ext cx="36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4E5CA25-6DF3-0698-4A09-CDA070DDC9CC}"/>
              </a:ext>
            </a:extLst>
          </p:cNvPr>
          <p:cNvGrpSpPr/>
          <p:nvPr/>
        </p:nvGrpSpPr>
        <p:grpSpPr>
          <a:xfrm>
            <a:off x="5315444" y="4025153"/>
            <a:ext cx="360000" cy="366882"/>
            <a:chOff x="7128690" y="2004335"/>
            <a:chExt cx="360000" cy="366882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95C0F0C-6C4C-82B9-2EA0-9A698A86E54A}"/>
                </a:ext>
              </a:extLst>
            </p:cNvPr>
            <p:cNvGrpSpPr/>
            <p:nvPr/>
          </p:nvGrpSpPr>
          <p:grpSpPr>
            <a:xfrm>
              <a:off x="7128690" y="2004335"/>
              <a:ext cx="360000" cy="366882"/>
              <a:chOff x="7449682" y="1725986"/>
              <a:chExt cx="360000" cy="366882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12F808D7-254D-007F-4DEC-7C8F2347CAFB}"/>
                  </a:ext>
                </a:extLst>
              </p:cNvPr>
              <p:cNvGrpSpPr/>
              <p:nvPr/>
            </p:nvGrpSpPr>
            <p:grpSpPr>
              <a:xfrm>
                <a:off x="7449682" y="1725986"/>
                <a:ext cx="360000" cy="360000"/>
                <a:chOff x="5450775" y="5937662"/>
                <a:chExt cx="288000" cy="288000"/>
              </a:xfrm>
            </p:grpSpPr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9200271F-B462-014B-F0DF-1BDC36FD541B}"/>
                    </a:ext>
                  </a:extLst>
                </p:cNvPr>
                <p:cNvCxnSpPr/>
                <p:nvPr/>
              </p:nvCxnSpPr>
              <p:spPr>
                <a:xfrm>
                  <a:off x="5450775" y="6080166"/>
                  <a:ext cx="288000" cy="0"/>
                </a:xfrm>
                <a:prstGeom prst="line">
                  <a:avLst/>
                </a:prstGeom>
                <a:ln w="76200">
                  <a:solidFill>
                    <a:srgbClr val="50B1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B06E91FD-DA2A-BA1E-5341-5332A22EAB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91299" y="5937662"/>
                  <a:ext cx="0" cy="288000"/>
                </a:xfrm>
                <a:prstGeom prst="line">
                  <a:avLst/>
                </a:prstGeom>
                <a:ln w="76200">
                  <a:solidFill>
                    <a:srgbClr val="50B1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E081007E-8EB0-F3FA-516D-88DF0F3715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414" y="1808084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582B771-8150-51FE-D5C0-0DA2B37EDC5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07594" y="1812564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85251EAF-90C1-0670-F884-057977C423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35337" y="2092868"/>
                <a:ext cx="180000" cy="0"/>
              </a:xfrm>
              <a:prstGeom prst="line">
                <a:avLst/>
              </a:prstGeom>
              <a:ln w="19050">
                <a:solidFill>
                  <a:srgbClr val="50B1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E5FC511-90CB-8236-FB0F-26032EAB3E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0189" y="1727556"/>
                <a:ext cx="180000" cy="0"/>
              </a:xfrm>
              <a:prstGeom prst="line">
                <a:avLst/>
              </a:prstGeom>
              <a:ln w="19050">
                <a:solidFill>
                  <a:srgbClr val="50B1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E779A92-D307-7754-221A-B6A7769FFE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02340" y="2007776"/>
              <a:ext cx="0" cy="36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BD0576F-8E6B-C013-6335-DEF43A8DC5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8690" y="2177247"/>
              <a:ext cx="36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7690F71-7A2C-0FAE-23FA-DCBB7E27C0A7}"/>
              </a:ext>
            </a:extLst>
          </p:cNvPr>
          <p:cNvGrpSpPr/>
          <p:nvPr/>
        </p:nvGrpSpPr>
        <p:grpSpPr>
          <a:xfrm>
            <a:off x="5317798" y="4229238"/>
            <a:ext cx="360000" cy="366882"/>
            <a:chOff x="7128690" y="2004335"/>
            <a:chExt cx="360000" cy="366882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57E9346-69A4-7A68-A08C-A787D8C66434}"/>
                </a:ext>
              </a:extLst>
            </p:cNvPr>
            <p:cNvGrpSpPr/>
            <p:nvPr/>
          </p:nvGrpSpPr>
          <p:grpSpPr>
            <a:xfrm>
              <a:off x="7128690" y="2004335"/>
              <a:ext cx="360000" cy="366882"/>
              <a:chOff x="7449682" y="1725986"/>
              <a:chExt cx="360000" cy="366882"/>
            </a:xfrm>
          </p:grpSpPr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39120122-E427-5230-8B8F-14063A04BE7F}"/>
                  </a:ext>
                </a:extLst>
              </p:cNvPr>
              <p:cNvGrpSpPr/>
              <p:nvPr/>
            </p:nvGrpSpPr>
            <p:grpSpPr>
              <a:xfrm>
                <a:off x="7449682" y="1725986"/>
                <a:ext cx="360000" cy="360000"/>
                <a:chOff x="5450775" y="5937662"/>
                <a:chExt cx="288000" cy="288000"/>
              </a:xfrm>
            </p:grpSpPr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CA4133C7-42DC-F5E1-957E-3A08332B6843}"/>
                    </a:ext>
                  </a:extLst>
                </p:cNvPr>
                <p:cNvCxnSpPr/>
                <p:nvPr/>
              </p:nvCxnSpPr>
              <p:spPr>
                <a:xfrm>
                  <a:off x="5450775" y="6080166"/>
                  <a:ext cx="288000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291A5088-FC74-1041-9440-13ED276521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91299" y="5937662"/>
                  <a:ext cx="0" cy="28800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1EB542A3-4BB6-F6C3-35E6-96B06E92D85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414" y="1808084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BD614CD4-37CE-1B4D-2FD0-9B2AEAE6A1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07594" y="1812564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936FCE09-A660-5250-3F7A-93D53D59D3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35337" y="2092868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A3ED0C3-2A78-6BD5-2055-3A5A2F39C9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0189" y="1727556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31E01CE-87AF-CBD7-B804-1E50D469EA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02340" y="2007776"/>
              <a:ext cx="0" cy="36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78E685E2-D612-B642-DAFB-A7152F886A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8690" y="2184335"/>
              <a:ext cx="36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AA76A02-88E6-2EE4-8E45-EFA2353B0A4F}"/>
              </a:ext>
            </a:extLst>
          </p:cNvPr>
          <p:cNvGrpSpPr/>
          <p:nvPr/>
        </p:nvGrpSpPr>
        <p:grpSpPr>
          <a:xfrm>
            <a:off x="6644637" y="3504220"/>
            <a:ext cx="360000" cy="366882"/>
            <a:chOff x="7128690" y="2004335"/>
            <a:chExt cx="360000" cy="366882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E87DB331-8C82-F00D-4C5B-4977B313CCCA}"/>
                </a:ext>
              </a:extLst>
            </p:cNvPr>
            <p:cNvGrpSpPr/>
            <p:nvPr/>
          </p:nvGrpSpPr>
          <p:grpSpPr>
            <a:xfrm>
              <a:off x="7128690" y="2004335"/>
              <a:ext cx="360000" cy="366882"/>
              <a:chOff x="7449682" y="1725986"/>
              <a:chExt cx="360000" cy="366882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F69FE28E-E002-E4E3-F360-4A3DB103C09B}"/>
                  </a:ext>
                </a:extLst>
              </p:cNvPr>
              <p:cNvGrpSpPr/>
              <p:nvPr/>
            </p:nvGrpSpPr>
            <p:grpSpPr>
              <a:xfrm>
                <a:off x="7449682" y="1725986"/>
                <a:ext cx="360000" cy="360000"/>
                <a:chOff x="5450775" y="5937662"/>
                <a:chExt cx="288000" cy="288000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6B69DF67-B741-A44C-84D4-DFD692D4D656}"/>
                    </a:ext>
                  </a:extLst>
                </p:cNvPr>
                <p:cNvCxnSpPr/>
                <p:nvPr/>
              </p:nvCxnSpPr>
              <p:spPr>
                <a:xfrm>
                  <a:off x="5450775" y="6080166"/>
                  <a:ext cx="288000" cy="0"/>
                </a:xfrm>
                <a:prstGeom prst="line">
                  <a:avLst/>
                </a:prstGeom>
                <a:ln w="76200">
                  <a:solidFill>
                    <a:srgbClr val="50B1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6509A17A-4AA2-71CD-0934-4DB5300912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91299" y="5937662"/>
                  <a:ext cx="0" cy="288000"/>
                </a:xfrm>
                <a:prstGeom prst="line">
                  <a:avLst/>
                </a:prstGeom>
                <a:ln w="76200">
                  <a:solidFill>
                    <a:srgbClr val="50B1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359577F8-36E3-7238-5482-0E80332A51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414" y="1808084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B776BDB1-6F28-6A9A-267A-AABE4AFDE3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07594" y="1812564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F373B824-2DD5-5BD8-B1A4-7CC91613F1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35337" y="2092868"/>
                <a:ext cx="180000" cy="0"/>
              </a:xfrm>
              <a:prstGeom prst="line">
                <a:avLst/>
              </a:prstGeom>
              <a:ln w="19050">
                <a:solidFill>
                  <a:srgbClr val="50B1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37539A86-2E57-2A11-1A18-CFCE6808DC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0189" y="1727556"/>
                <a:ext cx="180000" cy="0"/>
              </a:xfrm>
              <a:prstGeom prst="line">
                <a:avLst/>
              </a:prstGeom>
              <a:ln w="19050">
                <a:solidFill>
                  <a:srgbClr val="50B1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399AEB6-7E6F-6833-3BE7-647B391F5D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02340" y="2007776"/>
              <a:ext cx="0" cy="36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7C3D1303-87E2-CF9B-0E5B-720A63E054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8690" y="2177247"/>
              <a:ext cx="36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EAD849F-3846-E305-8DE4-91180DB6A932}"/>
              </a:ext>
            </a:extLst>
          </p:cNvPr>
          <p:cNvGrpSpPr/>
          <p:nvPr/>
        </p:nvGrpSpPr>
        <p:grpSpPr>
          <a:xfrm>
            <a:off x="6634606" y="3819407"/>
            <a:ext cx="360000" cy="366882"/>
            <a:chOff x="7128690" y="2004335"/>
            <a:chExt cx="360000" cy="366882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FD11E7B8-3013-1E36-F2BE-D0A36CDA22E5}"/>
                </a:ext>
              </a:extLst>
            </p:cNvPr>
            <p:cNvGrpSpPr/>
            <p:nvPr/>
          </p:nvGrpSpPr>
          <p:grpSpPr>
            <a:xfrm>
              <a:off x="7128690" y="2004335"/>
              <a:ext cx="360000" cy="366882"/>
              <a:chOff x="7449682" y="1725986"/>
              <a:chExt cx="360000" cy="366882"/>
            </a:xfrm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D25DB096-8489-C91F-8B5C-4BB5057D21C9}"/>
                  </a:ext>
                </a:extLst>
              </p:cNvPr>
              <p:cNvGrpSpPr/>
              <p:nvPr/>
            </p:nvGrpSpPr>
            <p:grpSpPr>
              <a:xfrm>
                <a:off x="7449682" y="1725986"/>
                <a:ext cx="360000" cy="360000"/>
                <a:chOff x="5450775" y="5937662"/>
                <a:chExt cx="288000" cy="28800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90502230-01B8-658D-6EE0-A3A34771F4D8}"/>
                    </a:ext>
                  </a:extLst>
                </p:cNvPr>
                <p:cNvCxnSpPr/>
                <p:nvPr/>
              </p:nvCxnSpPr>
              <p:spPr>
                <a:xfrm>
                  <a:off x="5450775" y="6080166"/>
                  <a:ext cx="288000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9AFD673D-00ED-D665-5335-DCD9A1D5EA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91299" y="5937662"/>
                  <a:ext cx="0" cy="28800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7148F200-A0E9-C420-1C98-70157B0EEF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414" y="1808084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75228F3-CDD0-B189-74E2-F827FF14FF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07594" y="1812564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83C14499-9E4D-8FC5-18A1-96E21E0FFF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35337" y="2092868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E6CD5461-BD1D-C542-FA7B-CF48012BEF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0189" y="1727556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817EBA0-341E-86D9-C715-09D999EF43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02340" y="2007776"/>
              <a:ext cx="0" cy="36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EE81372-F807-8BAA-6285-6B424A1280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8690" y="2184335"/>
              <a:ext cx="36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0266B5A-8240-4295-8205-EE10CDBCC1E6}"/>
              </a:ext>
            </a:extLst>
          </p:cNvPr>
          <p:cNvCxnSpPr>
            <a:cxnSpLocks/>
          </p:cNvCxnSpPr>
          <p:nvPr/>
        </p:nvCxnSpPr>
        <p:spPr>
          <a:xfrm flipV="1">
            <a:off x="3977581" y="4186289"/>
            <a:ext cx="1482830" cy="217184"/>
          </a:xfrm>
          <a:prstGeom prst="line">
            <a:avLst/>
          </a:prstGeom>
          <a:ln w="38100">
            <a:solidFill>
              <a:srgbClr val="50B2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F442E799-428E-BC5A-6543-71109E957352}"/>
              </a:ext>
            </a:extLst>
          </p:cNvPr>
          <p:cNvCxnSpPr>
            <a:cxnSpLocks/>
          </p:cNvCxnSpPr>
          <p:nvPr/>
        </p:nvCxnSpPr>
        <p:spPr>
          <a:xfrm flipV="1">
            <a:off x="5512613" y="3723363"/>
            <a:ext cx="1312024" cy="449862"/>
          </a:xfrm>
          <a:prstGeom prst="line">
            <a:avLst/>
          </a:prstGeom>
          <a:ln w="38100">
            <a:solidFill>
              <a:srgbClr val="50B2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DC24D5D9-1FFB-44FA-0EC1-39D177256430}"/>
              </a:ext>
            </a:extLst>
          </p:cNvPr>
          <p:cNvCxnSpPr>
            <a:cxnSpLocks/>
          </p:cNvCxnSpPr>
          <p:nvPr/>
        </p:nvCxnSpPr>
        <p:spPr>
          <a:xfrm flipV="1">
            <a:off x="3991664" y="4421002"/>
            <a:ext cx="1475622" cy="703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9255C8CC-7130-1F2F-7489-449D63FDEC62}"/>
              </a:ext>
            </a:extLst>
          </p:cNvPr>
          <p:cNvCxnSpPr>
            <a:cxnSpLocks/>
          </p:cNvCxnSpPr>
          <p:nvPr/>
        </p:nvCxnSpPr>
        <p:spPr>
          <a:xfrm flipV="1">
            <a:off x="5576945" y="3953871"/>
            <a:ext cx="1295526" cy="4602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C6D03A0F-D465-C7C0-82A5-8F2C78B5EA2A}"/>
              </a:ext>
            </a:extLst>
          </p:cNvPr>
          <p:cNvSpPr txBox="1"/>
          <p:nvPr/>
        </p:nvSpPr>
        <p:spPr>
          <a:xfrm>
            <a:off x="6397665" y="4840415"/>
            <a:ext cx="193184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FR" sz="1400" dirty="0"/>
              <a:t>Observations</a:t>
            </a:r>
          </a:p>
          <a:p>
            <a:r>
              <a:rPr lang="en-FR" sz="1400" dirty="0"/>
              <a:t>Prévisions décennales</a:t>
            </a:r>
          </a:p>
          <a:p>
            <a:r>
              <a:rPr lang="en-FR" sz="1400" dirty="0"/>
              <a:t>Simulations historiques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3C25DFB-17AD-4E74-3FF5-0C76961639CF}"/>
              </a:ext>
            </a:extLst>
          </p:cNvPr>
          <p:cNvSpPr txBox="1"/>
          <p:nvPr/>
        </p:nvSpPr>
        <p:spPr>
          <a:xfrm>
            <a:off x="8792271" y="4948137"/>
            <a:ext cx="205194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FR" sz="1400" dirty="0"/>
              <a:t>Projections climatiques</a:t>
            </a:r>
          </a:p>
          <a:p>
            <a:r>
              <a:rPr lang="en-FR" sz="1400" dirty="0"/>
              <a:t>(différents scénarios)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C3B472A-4559-A5E2-490B-045EA86908FC}"/>
              </a:ext>
            </a:extLst>
          </p:cNvPr>
          <p:cNvSpPr txBox="1"/>
          <p:nvPr/>
        </p:nvSpPr>
        <p:spPr>
          <a:xfrm>
            <a:off x="3846539" y="5734079"/>
            <a:ext cx="256541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FR" sz="1400" dirty="0"/>
              <a:t>Prévisions rétrospectives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4AAD010-857D-1E8B-E426-AAECF5D53978}"/>
              </a:ext>
            </a:extLst>
          </p:cNvPr>
          <p:cNvSpPr txBox="1"/>
          <p:nvPr/>
        </p:nvSpPr>
        <p:spPr>
          <a:xfrm>
            <a:off x="8709439" y="5734078"/>
            <a:ext cx="10902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FR" sz="1400" dirty="0"/>
              <a:t>Prévisions 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A48B6BE-0C06-F20E-DF48-1A0606C4E97D}"/>
              </a:ext>
            </a:extLst>
          </p:cNvPr>
          <p:cNvSpPr txBox="1"/>
          <p:nvPr/>
        </p:nvSpPr>
        <p:spPr>
          <a:xfrm>
            <a:off x="5053278" y="979274"/>
            <a:ext cx="1038109" cy="523220"/>
          </a:xfrm>
          <a:prstGeom prst="rect">
            <a:avLst/>
          </a:prstGeom>
          <a:solidFill>
            <a:srgbClr val="FFFFDC"/>
          </a:solidFill>
          <a:ln w="12700">
            <a:solidFill>
              <a:srgbClr val="A2D2F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400" dirty="0"/>
              <a:t>Prévision décennale</a:t>
            </a:r>
          </a:p>
        </p:txBody>
      </p:sp>
    </p:spTree>
    <p:extLst>
      <p:ext uri="{BB962C8B-B14F-4D97-AF65-F5344CB8AC3E}">
        <p14:creationId xmlns:p14="http://schemas.microsoft.com/office/powerpoint/2010/main" val="355891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E5EBE-A06B-3596-0E97-DAA494365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7" y="-149632"/>
            <a:ext cx="5283200" cy="1325563"/>
          </a:xfrm>
        </p:spPr>
        <p:txBody>
          <a:bodyPr>
            <a:normAutofit/>
          </a:bodyPr>
          <a:lstStyle/>
          <a:p>
            <a:r>
              <a:rPr lang="en-FR" sz="4000" dirty="0"/>
              <a:t>Scores de prévision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5A4F00-5730-0219-B863-B41F51C51D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8" b="5036"/>
          <a:stretch/>
        </p:blipFill>
        <p:spPr>
          <a:xfrm>
            <a:off x="4605851" y="1037062"/>
            <a:ext cx="7957194" cy="58209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88D482-B273-BDA7-AEE8-1A0343751699}"/>
              </a:ext>
            </a:extLst>
          </p:cNvPr>
          <p:cNvSpPr txBox="1"/>
          <p:nvPr/>
        </p:nvSpPr>
        <p:spPr>
          <a:xfrm>
            <a:off x="6351045" y="6488667"/>
            <a:ext cx="39896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FR" dirty="0"/>
              <a:t>Années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8C8756-224D-7D27-573D-F668AE1AA56F}"/>
              </a:ext>
            </a:extLst>
          </p:cNvPr>
          <p:cNvSpPr txBox="1"/>
          <p:nvPr/>
        </p:nvSpPr>
        <p:spPr>
          <a:xfrm>
            <a:off x="7698648" y="1505414"/>
            <a:ext cx="1132663" cy="230832"/>
          </a:xfrm>
          <a:prstGeom prst="rect">
            <a:avLst/>
          </a:prstGeom>
          <a:solidFill>
            <a:srgbClr val="FFFFDC"/>
          </a:solidFill>
        </p:spPr>
        <p:txBody>
          <a:bodyPr wrap="square" rtlCol="0">
            <a:spAutoFit/>
          </a:bodyPr>
          <a:lstStyle/>
          <a:p>
            <a:r>
              <a:rPr lang="en-FR" sz="900" dirty="0"/>
              <a:t>   Année de départ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DEE41C-1388-5E70-57EB-62ACB3DDA2C1}"/>
              </a:ext>
            </a:extLst>
          </p:cNvPr>
          <p:cNvSpPr txBox="1"/>
          <p:nvPr/>
        </p:nvSpPr>
        <p:spPr>
          <a:xfrm>
            <a:off x="8201086" y="1723501"/>
            <a:ext cx="766725" cy="369332"/>
          </a:xfrm>
          <a:prstGeom prst="rect">
            <a:avLst/>
          </a:prstGeom>
          <a:solidFill>
            <a:srgbClr val="FFFFDC"/>
          </a:solidFill>
        </p:spPr>
        <p:txBody>
          <a:bodyPr wrap="square" rtlCol="0">
            <a:spAutoFit/>
          </a:bodyPr>
          <a:lstStyle/>
          <a:p>
            <a:r>
              <a:rPr lang="en-FR" sz="900" dirty="0"/>
              <a:t>Moyenne d’ensemble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14A1D3-8D4C-2723-8D31-4FCA8F75ED09}"/>
              </a:ext>
            </a:extLst>
          </p:cNvPr>
          <p:cNvSpPr txBox="1"/>
          <p:nvPr/>
        </p:nvSpPr>
        <p:spPr>
          <a:xfrm>
            <a:off x="8299830" y="2566992"/>
            <a:ext cx="656778" cy="369332"/>
          </a:xfrm>
          <a:prstGeom prst="rect">
            <a:avLst/>
          </a:prstGeom>
          <a:solidFill>
            <a:srgbClr val="FFFFDC"/>
          </a:solidFill>
        </p:spPr>
        <p:txBody>
          <a:bodyPr wrap="square" rtlCol="0">
            <a:spAutoFit/>
          </a:bodyPr>
          <a:lstStyle/>
          <a:p>
            <a:r>
              <a:rPr lang="en-FR" sz="900" dirty="0"/>
              <a:t>Incertitude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A8973C0-C1C6-8EB9-5E97-981E476A42AC}"/>
              </a:ext>
            </a:extLst>
          </p:cNvPr>
          <p:cNvSpPr txBox="1"/>
          <p:nvPr/>
        </p:nvSpPr>
        <p:spPr>
          <a:xfrm>
            <a:off x="7773341" y="2826751"/>
            <a:ext cx="656778" cy="253916"/>
          </a:xfrm>
          <a:prstGeom prst="rect">
            <a:avLst/>
          </a:prstGeom>
          <a:solidFill>
            <a:srgbClr val="FFFFDC"/>
          </a:solidFill>
        </p:spPr>
        <p:txBody>
          <a:bodyPr wrap="square" rtlCol="0">
            <a:spAutoFit/>
          </a:bodyPr>
          <a:lstStyle/>
          <a:p>
            <a:r>
              <a:rPr lang="en-FR" sz="1050" dirty="0"/>
              <a:t>10 ans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7870E1D-629D-747C-C25D-A10B40E26836}"/>
              </a:ext>
            </a:extLst>
          </p:cNvPr>
          <p:cNvSpPr txBox="1"/>
          <p:nvPr/>
        </p:nvSpPr>
        <p:spPr>
          <a:xfrm rot="16200000">
            <a:off x="2738085" y="3473546"/>
            <a:ext cx="4728593" cy="2885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FR" dirty="0"/>
              <a:t>Variable climatique / indice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6D26906-51DA-FA4B-7D7F-83DF88366913}"/>
              </a:ext>
            </a:extLst>
          </p:cNvPr>
          <p:cNvGrpSpPr/>
          <p:nvPr/>
        </p:nvGrpSpPr>
        <p:grpSpPr>
          <a:xfrm>
            <a:off x="7702812" y="2134046"/>
            <a:ext cx="281279" cy="366882"/>
            <a:chOff x="7128690" y="2004335"/>
            <a:chExt cx="360000" cy="366882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BB49E267-CB56-2CE4-C1BB-780BBB9A2D01}"/>
                </a:ext>
              </a:extLst>
            </p:cNvPr>
            <p:cNvGrpSpPr/>
            <p:nvPr/>
          </p:nvGrpSpPr>
          <p:grpSpPr>
            <a:xfrm>
              <a:off x="7128690" y="2004335"/>
              <a:ext cx="360000" cy="366882"/>
              <a:chOff x="7449682" y="1725986"/>
              <a:chExt cx="360000" cy="366882"/>
            </a:xfrm>
          </p:grpSpPr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80F182AC-7161-FEE9-B61D-F520EC3C6582}"/>
                  </a:ext>
                </a:extLst>
              </p:cNvPr>
              <p:cNvGrpSpPr/>
              <p:nvPr/>
            </p:nvGrpSpPr>
            <p:grpSpPr>
              <a:xfrm>
                <a:off x="7449682" y="1725986"/>
                <a:ext cx="360000" cy="360000"/>
                <a:chOff x="5450775" y="5937662"/>
                <a:chExt cx="288000" cy="288000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CC682A44-975F-E38D-EC8E-759D786DCD33}"/>
                    </a:ext>
                  </a:extLst>
                </p:cNvPr>
                <p:cNvCxnSpPr/>
                <p:nvPr/>
              </p:nvCxnSpPr>
              <p:spPr>
                <a:xfrm>
                  <a:off x="5450775" y="6080166"/>
                  <a:ext cx="288000" cy="0"/>
                </a:xfrm>
                <a:prstGeom prst="line">
                  <a:avLst/>
                </a:prstGeom>
                <a:ln w="76200">
                  <a:solidFill>
                    <a:srgbClr val="50B1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0B2BF78-CC3A-9624-05DD-4587A2E42C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91299" y="5937662"/>
                  <a:ext cx="0" cy="288000"/>
                </a:xfrm>
                <a:prstGeom prst="line">
                  <a:avLst/>
                </a:prstGeom>
                <a:ln w="76200">
                  <a:solidFill>
                    <a:srgbClr val="50B1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3FBFDDC4-6F82-AEE1-892A-B245FDDBD6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414" y="1808084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697949AC-DBE1-E21D-A057-E9BA5B1C2C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07594" y="1812564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4935EC6F-799B-4E96-B3CD-36FDDC6D69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35337" y="2092868"/>
                <a:ext cx="180000" cy="0"/>
              </a:xfrm>
              <a:prstGeom prst="line">
                <a:avLst/>
              </a:prstGeom>
              <a:ln w="19050">
                <a:solidFill>
                  <a:srgbClr val="50B1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17E0FD37-2E81-FDEB-986E-9A36A01176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0189" y="1727556"/>
                <a:ext cx="180000" cy="0"/>
              </a:xfrm>
              <a:prstGeom prst="line">
                <a:avLst/>
              </a:prstGeom>
              <a:ln w="19050">
                <a:solidFill>
                  <a:srgbClr val="50B1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6BAC869-2CD6-48DB-1963-FDCA31194C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02340" y="2007776"/>
              <a:ext cx="0" cy="36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CA9C9E8-BD50-74FC-6E54-C8DF586E3B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8690" y="2177247"/>
              <a:ext cx="36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209C845-3AD7-4A8E-23AC-D91E46AAE911}"/>
              </a:ext>
            </a:extLst>
          </p:cNvPr>
          <p:cNvGrpSpPr/>
          <p:nvPr/>
        </p:nvGrpSpPr>
        <p:grpSpPr>
          <a:xfrm>
            <a:off x="7424641" y="2191710"/>
            <a:ext cx="981671" cy="1540892"/>
            <a:chOff x="4611601" y="2191711"/>
            <a:chExt cx="1256408" cy="1540892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DA93219D-8B7E-4D9A-AA3B-188FD626084A}"/>
                </a:ext>
              </a:extLst>
            </p:cNvPr>
            <p:cNvGrpSpPr/>
            <p:nvPr/>
          </p:nvGrpSpPr>
          <p:grpSpPr>
            <a:xfrm>
              <a:off x="4931623" y="2191711"/>
              <a:ext cx="396000" cy="1071556"/>
              <a:chOff x="4931623" y="2191711"/>
              <a:chExt cx="396000" cy="1071556"/>
            </a:xfrm>
          </p:grpSpPr>
          <p:cxnSp>
            <p:nvCxnSpPr>
              <p:cNvPr id="133" name="Straight Arrow Connector 132">
                <a:extLst>
                  <a:ext uri="{FF2B5EF4-FFF2-40B4-BE49-F238E27FC236}">
                    <a16:creationId xmlns:a16="http://schemas.microsoft.com/office/drawing/2014/main" id="{378C4D9E-B729-0787-0924-855C23CC585C}"/>
                  </a:ext>
                </a:extLst>
              </p:cNvPr>
              <p:cNvCxnSpPr/>
              <p:nvPr/>
            </p:nvCxnSpPr>
            <p:spPr>
              <a:xfrm>
                <a:off x="4931623" y="3252287"/>
                <a:ext cx="396000" cy="0"/>
              </a:xfrm>
              <a:prstGeom prst="straightConnector1">
                <a:avLst/>
              </a:prstGeom>
              <a:ln w="381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C8B5FC45-DD5F-B6E7-5671-4F1629FBA3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381" y="2218054"/>
                <a:ext cx="0" cy="103423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D02C58AA-0E34-2A30-AE18-C66A166A967D}"/>
                  </a:ext>
                </a:extLst>
              </p:cNvPr>
              <p:cNvCxnSpPr/>
              <p:nvPr/>
            </p:nvCxnSpPr>
            <p:spPr>
              <a:xfrm>
                <a:off x="5315444" y="2191711"/>
                <a:ext cx="0" cy="10715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C657C789-9535-C9E9-22D0-5AF34415CCD7}"/>
                </a:ext>
              </a:extLst>
            </p:cNvPr>
            <p:cNvSpPr txBox="1"/>
            <p:nvPr/>
          </p:nvSpPr>
          <p:spPr>
            <a:xfrm>
              <a:off x="4611601" y="3270938"/>
              <a:ext cx="1256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FR" sz="1200" b="1" dirty="0">
                  <a:solidFill>
                    <a:srgbClr val="0070C0"/>
                  </a:solidFill>
                </a:rPr>
                <a:t>Horizon de prévision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77A3D2BC-2BC4-C817-F87B-B2BDFFF18B73}"/>
              </a:ext>
            </a:extLst>
          </p:cNvPr>
          <p:cNvSpPr txBox="1"/>
          <p:nvPr/>
        </p:nvSpPr>
        <p:spPr>
          <a:xfrm>
            <a:off x="7787629" y="1098277"/>
            <a:ext cx="811107" cy="430887"/>
          </a:xfrm>
          <a:prstGeom prst="rect">
            <a:avLst/>
          </a:prstGeom>
          <a:solidFill>
            <a:srgbClr val="FFFFDC"/>
          </a:solidFill>
          <a:ln w="12700">
            <a:solidFill>
              <a:srgbClr val="A2D2F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100" dirty="0"/>
              <a:t>Prévision décennale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5AF98FD-769E-FA41-FE8E-CC1F8432FE1F}"/>
              </a:ext>
            </a:extLst>
          </p:cNvPr>
          <p:cNvGrpSpPr/>
          <p:nvPr/>
        </p:nvGrpSpPr>
        <p:grpSpPr>
          <a:xfrm>
            <a:off x="6803020" y="4230880"/>
            <a:ext cx="281279" cy="366882"/>
            <a:chOff x="7128690" y="2004335"/>
            <a:chExt cx="360000" cy="366882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E2639E2E-DA28-70D7-ED38-E9AD955068CC}"/>
                </a:ext>
              </a:extLst>
            </p:cNvPr>
            <p:cNvGrpSpPr/>
            <p:nvPr/>
          </p:nvGrpSpPr>
          <p:grpSpPr>
            <a:xfrm>
              <a:off x="7128690" y="2004335"/>
              <a:ext cx="360000" cy="366882"/>
              <a:chOff x="7449682" y="1725986"/>
              <a:chExt cx="360000" cy="366882"/>
            </a:xfrm>
          </p:grpSpPr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2185A506-1A57-CF6A-DA47-F8639E04D787}"/>
                  </a:ext>
                </a:extLst>
              </p:cNvPr>
              <p:cNvGrpSpPr/>
              <p:nvPr/>
            </p:nvGrpSpPr>
            <p:grpSpPr>
              <a:xfrm>
                <a:off x="7449682" y="1725986"/>
                <a:ext cx="360000" cy="360000"/>
                <a:chOff x="5450775" y="5937662"/>
                <a:chExt cx="288000" cy="288000"/>
              </a:xfrm>
            </p:grpSpPr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5419C88-3F65-6614-09CE-ABB065968BA4}"/>
                    </a:ext>
                  </a:extLst>
                </p:cNvPr>
                <p:cNvCxnSpPr/>
                <p:nvPr/>
              </p:nvCxnSpPr>
              <p:spPr>
                <a:xfrm>
                  <a:off x="5450775" y="6080166"/>
                  <a:ext cx="288000" cy="0"/>
                </a:xfrm>
                <a:prstGeom prst="line">
                  <a:avLst/>
                </a:prstGeom>
                <a:ln w="76200">
                  <a:solidFill>
                    <a:srgbClr val="50B1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5F5D19E0-EBEB-2D40-D3BB-F9C1E321A8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91299" y="5937662"/>
                  <a:ext cx="0" cy="288000"/>
                </a:xfrm>
                <a:prstGeom prst="line">
                  <a:avLst/>
                </a:prstGeom>
                <a:ln w="76200">
                  <a:solidFill>
                    <a:srgbClr val="50B1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8C902B22-A5AE-F0C0-28DC-107DC942240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414" y="1808084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C234BEFC-2F30-04E3-01BC-90E076E391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07594" y="1812564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C728F086-DD66-0881-7BD3-131741165F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35337" y="2092868"/>
                <a:ext cx="180000" cy="0"/>
              </a:xfrm>
              <a:prstGeom prst="line">
                <a:avLst/>
              </a:prstGeom>
              <a:ln w="19050">
                <a:solidFill>
                  <a:srgbClr val="50B1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60EA3971-F022-4E6C-0AE0-A04E847259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0189" y="1727556"/>
                <a:ext cx="180000" cy="0"/>
              </a:xfrm>
              <a:prstGeom prst="line">
                <a:avLst/>
              </a:prstGeom>
              <a:ln w="19050">
                <a:solidFill>
                  <a:srgbClr val="50B1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CD8DF80-7FC4-C8B2-384B-EFC624F4B3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02340" y="2007776"/>
              <a:ext cx="0" cy="36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CF4BE75-A8F4-38C2-4249-1695FCDDDF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8690" y="2177247"/>
              <a:ext cx="36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5E713CE-CD41-7FBA-5F9F-8D33E31557FF}"/>
              </a:ext>
            </a:extLst>
          </p:cNvPr>
          <p:cNvGrpSpPr/>
          <p:nvPr/>
        </p:nvGrpSpPr>
        <p:grpSpPr>
          <a:xfrm>
            <a:off x="6798059" y="4371154"/>
            <a:ext cx="281279" cy="366882"/>
            <a:chOff x="7128690" y="2004335"/>
            <a:chExt cx="360000" cy="366882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8A2EC1C6-5131-9912-D21C-B8A93ECA94DC}"/>
                </a:ext>
              </a:extLst>
            </p:cNvPr>
            <p:cNvGrpSpPr/>
            <p:nvPr/>
          </p:nvGrpSpPr>
          <p:grpSpPr>
            <a:xfrm>
              <a:off x="7128690" y="2004335"/>
              <a:ext cx="360000" cy="366882"/>
              <a:chOff x="7449682" y="1725986"/>
              <a:chExt cx="360000" cy="366882"/>
            </a:xfrm>
          </p:grpSpPr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FBB8AFCE-43ED-0B48-A20B-D928F5E1C01A}"/>
                  </a:ext>
                </a:extLst>
              </p:cNvPr>
              <p:cNvGrpSpPr/>
              <p:nvPr/>
            </p:nvGrpSpPr>
            <p:grpSpPr>
              <a:xfrm>
                <a:off x="7449682" y="1725986"/>
                <a:ext cx="360000" cy="360000"/>
                <a:chOff x="5450775" y="5937662"/>
                <a:chExt cx="288000" cy="288000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399CA44C-F9CE-8E49-118F-FB18C2ECD68B}"/>
                    </a:ext>
                  </a:extLst>
                </p:cNvPr>
                <p:cNvCxnSpPr/>
                <p:nvPr/>
              </p:nvCxnSpPr>
              <p:spPr>
                <a:xfrm>
                  <a:off x="5450775" y="6080166"/>
                  <a:ext cx="288000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6B53F0E8-E838-344F-C837-E2E18F1581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91299" y="5937662"/>
                  <a:ext cx="0" cy="28800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2A3B005A-7300-B111-FE75-B6503F98F2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414" y="1808084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291776EB-EFB4-6866-4AB0-FE0DDC5854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07594" y="1812564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AC1942E8-A49F-B150-6C66-18465E449F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35337" y="2092868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91D355A6-C33A-1DE6-A69A-DE105A1A4D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0189" y="1727556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B2A4D72-5743-39D5-6B01-A8EB593DE1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02340" y="2007776"/>
              <a:ext cx="0" cy="36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7FA49FC8-4C9A-60E5-D3A2-4A29DCE47B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8690" y="2184335"/>
              <a:ext cx="36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AE5A4EB-1527-757C-3DBF-173BB1BF60F4}"/>
              </a:ext>
            </a:extLst>
          </p:cNvPr>
          <p:cNvGrpSpPr/>
          <p:nvPr/>
        </p:nvGrpSpPr>
        <p:grpSpPr>
          <a:xfrm>
            <a:off x="7974576" y="4025152"/>
            <a:ext cx="281279" cy="366882"/>
            <a:chOff x="7128690" y="2004335"/>
            <a:chExt cx="360000" cy="366882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DB842365-F85E-7F16-2AB2-0FF5A6D9DEC5}"/>
                </a:ext>
              </a:extLst>
            </p:cNvPr>
            <p:cNvGrpSpPr/>
            <p:nvPr/>
          </p:nvGrpSpPr>
          <p:grpSpPr>
            <a:xfrm>
              <a:off x="7128690" y="2004335"/>
              <a:ext cx="360000" cy="366882"/>
              <a:chOff x="7449682" y="1725986"/>
              <a:chExt cx="360000" cy="366882"/>
            </a:xfrm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20F99325-83FA-CBB3-4D54-CE9946541F09}"/>
                  </a:ext>
                </a:extLst>
              </p:cNvPr>
              <p:cNvGrpSpPr/>
              <p:nvPr/>
            </p:nvGrpSpPr>
            <p:grpSpPr>
              <a:xfrm>
                <a:off x="7449682" y="1725986"/>
                <a:ext cx="360000" cy="360000"/>
                <a:chOff x="5450775" y="5937662"/>
                <a:chExt cx="288000" cy="288000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2CF984B8-817A-5AF5-4041-95FF36E415AF}"/>
                    </a:ext>
                  </a:extLst>
                </p:cNvPr>
                <p:cNvCxnSpPr/>
                <p:nvPr/>
              </p:nvCxnSpPr>
              <p:spPr>
                <a:xfrm>
                  <a:off x="5450775" y="6080166"/>
                  <a:ext cx="288000" cy="0"/>
                </a:xfrm>
                <a:prstGeom prst="line">
                  <a:avLst/>
                </a:prstGeom>
                <a:ln w="76200">
                  <a:solidFill>
                    <a:srgbClr val="50B1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89BF1609-0310-1044-9588-79DE68F49C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91299" y="5937662"/>
                  <a:ext cx="0" cy="288000"/>
                </a:xfrm>
                <a:prstGeom prst="line">
                  <a:avLst/>
                </a:prstGeom>
                <a:ln w="76200">
                  <a:solidFill>
                    <a:srgbClr val="50B1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D97F2A58-3769-06CB-4166-1C3E74FDDD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414" y="1808084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7419D7CD-EF6C-ED46-F4BA-2300A8D3E7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07594" y="1812564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11091867-F4FE-346E-EFE6-B1B2457AE2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35337" y="2092868"/>
                <a:ext cx="180000" cy="0"/>
              </a:xfrm>
              <a:prstGeom prst="line">
                <a:avLst/>
              </a:prstGeom>
              <a:ln w="19050">
                <a:solidFill>
                  <a:srgbClr val="50B1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FEE72DA3-FCF3-28E6-3E0D-4F216CDD5B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0189" y="1727556"/>
                <a:ext cx="180000" cy="0"/>
              </a:xfrm>
              <a:prstGeom prst="line">
                <a:avLst/>
              </a:prstGeom>
              <a:ln w="19050">
                <a:solidFill>
                  <a:srgbClr val="50B1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C9A2F4A-178D-6011-BACA-65D6DA032A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02340" y="2007776"/>
              <a:ext cx="0" cy="36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C37AFF1-B4C5-7E17-5A2C-E2E79CB1FF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8690" y="2177247"/>
              <a:ext cx="36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793B9CE-90D2-BC0E-30E2-366AE80F86D5}"/>
              </a:ext>
            </a:extLst>
          </p:cNvPr>
          <p:cNvGrpSpPr/>
          <p:nvPr/>
        </p:nvGrpSpPr>
        <p:grpSpPr>
          <a:xfrm>
            <a:off x="7976415" y="4229237"/>
            <a:ext cx="281279" cy="366882"/>
            <a:chOff x="7128690" y="2004335"/>
            <a:chExt cx="360000" cy="366882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7A397E44-11A8-6B88-ECB3-AB9E5BD92F4B}"/>
                </a:ext>
              </a:extLst>
            </p:cNvPr>
            <p:cNvGrpSpPr/>
            <p:nvPr/>
          </p:nvGrpSpPr>
          <p:grpSpPr>
            <a:xfrm>
              <a:off x="7128690" y="2004335"/>
              <a:ext cx="360000" cy="366882"/>
              <a:chOff x="7449682" y="1725986"/>
              <a:chExt cx="360000" cy="366882"/>
            </a:xfrm>
          </p:grpSpPr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4D48D4D7-289D-9250-2086-E95BFA79C932}"/>
                  </a:ext>
                </a:extLst>
              </p:cNvPr>
              <p:cNvGrpSpPr/>
              <p:nvPr/>
            </p:nvGrpSpPr>
            <p:grpSpPr>
              <a:xfrm>
                <a:off x="7449682" y="1725986"/>
                <a:ext cx="360000" cy="360000"/>
                <a:chOff x="5450775" y="5937662"/>
                <a:chExt cx="288000" cy="288000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BE5095E5-FD84-B94C-EC92-3D0A9042F035}"/>
                    </a:ext>
                  </a:extLst>
                </p:cNvPr>
                <p:cNvCxnSpPr/>
                <p:nvPr/>
              </p:nvCxnSpPr>
              <p:spPr>
                <a:xfrm>
                  <a:off x="5450775" y="6080166"/>
                  <a:ext cx="288000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EA3D0834-B7AF-0885-640C-DFFCE58B96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91299" y="5937662"/>
                  <a:ext cx="0" cy="28800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10EFCEC8-11F8-BC70-F03D-B7589BD0DA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414" y="1808084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848BE95A-F1BE-DDF7-6E16-58ACEB8E40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07594" y="1812564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5C34AE4B-1B6E-FBEB-684E-DBA7685BA7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35337" y="2092868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5C45915D-4F7A-441E-A3C9-21A718332B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0189" y="1727556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A540062-5EB1-2CA1-6735-A8D14E3BCF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02340" y="2007776"/>
              <a:ext cx="0" cy="36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2C11603-4280-45CB-97D0-4AA33AC45F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8690" y="2184335"/>
              <a:ext cx="36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79E2992-1679-23F0-5FE7-E57BE1A8F8D8}"/>
              </a:ext>
            </a:extLst>
          </p:cNvPr>
          <p:cNvGrpSpPr/>
          <p:nvPr/>
        </p:nvGrpSpPr>
        <p:grpSpPr>
          <a:xfrm>
            <a:off x="9013115" y="3504219"/>
            <a:ext cx="281279" cy="366882"/>
            <a:chOff x="7128690" y="2004335"/>
            <a:chExt cx="360000" cy="366882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EF17747-7D90-0247-1470-6DC7F14B5DEC}"/>
                </a:ext>
              </a:extLst>
            </p:cNvPr>
            <p:cNvGrpSpPr/>
            <p:nvPr/>
          </p:nvGrpSpPr>
          <p:grpSpPr>
            <a:xfrm>
              <a:off x="7128690" y="2004335"/>
              <a:ext cx="360000" cy="366882"/>
              <a:chOff x="7449682" y="1725986"/>
              <a:chExt cx="360000" cy="366882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9B51CBF-E22B-4EC9-084B-B2D88A8D027F}"/>
                  </a:ext>
                </a:extLst>
              </p:cNvPr>
              <p:cNvGrpSpPr/>
              <p:nvPr/>
            </p:nvGrpSpPr>
            <p:grpSpPr>
              <a:xfrm>
                <a:off x="7449682" y="1725986"/>
                <a:ext cx="360000" cy="360000"/>
                <a:chOff x="5450775" y="5937662"/>
                <a:chExt cx="288000" cy="288000"/>
              </a:xfrm>
            </p:grpSpPr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12922EB8-6A87-DA10-8E5E-64663A0653A3}"/>
                    </a:ext>
                  </a:extLst>
                </p:cNvPr>
                <p:cNvCxnSpPr/>
                <p:nvPr/>
              </p:nvCxnSpPr>
              <p:spPr>
                <a:xfrm>
                  <a:off x="5450775" y="6080166"/>
                  <a:ext cx="288000" cy="0"/>
                </a:xfrm>
                <a:prstGeom prst="line">
                  <a:avLst/>
                </a:prstGeom>
                <a:ln w="76200">
                  <a:solidFill>
                    <a:srgbClr val="50B1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CAFC48C2-4295-1DA9-4C9A-B79F11FED6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91299" y="5937662"/>
                  <a:ext cx="0" cy="288000"/>
                </a:xfrm>
                <a:prstGeom prst="line">
                  <a:avLst/>
                </a:prstGeom>
                <a:ln w="76200">
                  <a:solidFill>
                    <a:srgbClr val="50B1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070E3F9A-414C-577F-0677-7EE88DA4F2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414" y="1808084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00C678D7-B07F-3D02-0A5D-88A1B0160F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07594" y="1812564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04351D1C-ADB9-15C2-7781-C3FADD792A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35337" y="2092868"/>
                <a:ext cx="180000" cy="0"/>
              </a:xfrm>
              <a:prstGeom prst="line">
                <a:avLst/>
              </a:prstGeom>
              <a:ln w="19050">
                <a:solidFill>
                  <a:srgbClr val="50B1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F564BA3C-7420-F1E9-9D61-1245D145DB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0189" y="1727556"/>
                <a:ext cx="180000" cy="0"/>
              </a:xfrm>
              <a:prstGeom prst="line">
                <a:avLst/>
              </a:prstGeom>
              <a:ln w="19050">
                <a:solidFill>
                  <a:srgbClr val="50B1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3C07B11-5B89-516F-D165-F48631D43D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02340" y="2007776"/>
              <a:ext cx="0" cy="36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62F1EBCD-673B-D2CB-AD5C-7F71DE976C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8690" y="2177247"/>
              <a:ext cx="36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361155C-DA15-D5A5-77B8-9794424948E5}"/>
              </a:ext>
            </a:extLst>
          </p:cNvPr>
          <p:cNvGrpSpPr/>
          <p:nvPr/>
        </p:nvGrpSpPr>
        <p:grpSpPr>
          <a:xfrm>
            <a:off x="9005278" y="3819406"/>
            <a:ext cx="281279" cy="366882"/>
            <a:chOff x="7128690" y="2004335"/>
            <a:chExt cx="360000" cy="366882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77BEE56-1856-7E62-41E9-9B604108D8F1}"/>
                </a:ext>
              </a:extLst>
            </p:cNvPr>
            <p:cNvGrpSpPr/>
            <p:nvPr/>
          </p:nvGrpSpPr>
          <p:grpSpPr>
            <a:xfrm>
              <a:off x="7128690" y="2004335"/>
              <a:ext cx="360000" cy="366882"/>
              <a:chOff x="7449682" y="1725986"/>
              <a:chExt cx="360000" cy="366882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80140EF7-90FF-6A86-DB7F-682829188AAD}"/>
                  </a:ext>
                </a:extLst>
              </p:cNvPr>
              <p:cNvGrpSpPr/>
              <p:nvPr/>
            </p:nvGrpSpPr>
            <p:grpSpPr>
              <a:xfrm>
                <a:off x="7449682" y="1725986"/>
                <a:ext cx="360000" cy="360000"/>
                <a:chOff x="5450775" y="5937662"/>
                <a:chExt cx="288000" cy="288000"/>
              </a:xfrm>
            </p:grpSpPr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1B9FA9D3-4E65-F19B-8A9E-59779A749E35}"/>
                    </a:ext>
                  </a:extLst>
                </p:cNvPr>
                <p:cNvCxnSpPr/>
                <p:nvPr/>
              </p:nvCxnSpPr>
              <p:spPr>
                <a:xfrm>
                  <a:off x="5450775" y="6080166"/>
                  <a:ext cx="288000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4E7E1992-4324-FFB3-8AA6-F457410D66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91299" y="5937662"/>
                  <a:ext cx="0" cy="28800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2B30AE4F-5DB5-2823-D6BC-74215288DB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414" y="1808084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DD88F27E-B0BB-D6D4-9C68-A746583CF2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07594" y="1812564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454A4E72-120B-AD62-44E9-E3D3AEF71B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35337" y="2092868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9B3E4861-92EB-17C3-0A84-33F54B34DB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0189" y="1727556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C980E0A-DE3E-A31E-B497-712398FAE0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02340" y="2007776"/>
              <a:ext cx="0" cy="36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25C29CD-A2C1-4CA7-F073-BE80A17536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8690" y="2184335"/>
              <a:ext cx="36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593F4C8-7C2D-805D-DCA8-32737FEF4BB0}"/>
              </a:ext>
            </a:extLst>
          </p:cNvPr>
          <p:cNvCxnSpPr>
            <a:cxnSpLocks/>
          </p:cNvCxnSpPr>
          <p:nvPr/>
        </p:nvCxnSpPr>
        <p:spPr>
          <a:xfrm flipV="1">
            <a:off x="6929262" y="4186288"/>
            <a:ext cx="1158581" cy="217184"/>
          </a:xfrm>
          <a:prstGeom prst="line">
            <a:avLst/>
          </a:prstGeom>
          <a:ln w="38100">
            <a:solidFill>
              <a:srgbClr val="50B2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CB88872-E006-B1BB-36AF-CE955EDDE6CA}"/>
              </a:ext>
            </a:extLst>
          </p:cNvPr>
          <p:cNvCxnSpPr>
            <a:cxnSpLocks/>
          </p:cNvCxnSpPr>
          <p:nvPr/>
        </p:nvCxnSpPr>
        <p:spPr>
          <a:xfrm flipV="1">
            <a:off x="8128630" y="3723362"/>
            <a:ext cx="1025125" cy="449862"/>
          </a:xfrm>
          <a:prstGeom prst="line">
            <a:avLst/>
          </a:prstGeom>
          <a:ln w="38100">
            <a:solidFill>
              <a:srgbClr val="50B2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803DF10-6A36-2D1C-2F03-FF068B4B5486}"/>
              </a:ext>
            </a:extLst>
          </p:cNvPr>
          <p:cNvCxnSpPr>
            <a:cxnSpLocks/>
          </p:cNvCxnSpPr>
          <p:nvPr/>
        </p:nvCxnSpPr>
        <p:spPr>
          <a:xfrm flipV="1">
            <a:off x="7014376" y="4421001"/>
            <a:ext cx="1078839" cy="12828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4737725-2BC7-7855-9687-F6574DBDB6C0}"/>
              </a:ext>
            </a:extLst>
          </p:cNvPr>
          <p:cNvCxnSpPr>
            <a:cxnSpLocks/>
          </p:cNvCxnSpPr>
          <p:nvPr/>
        </p:nvCxnSpPr>
        <p:spPr>
          <a:xfrm flipV="1">
            <a:off x="8178894" y="3953870"/>
            <a:ext cx="1012235" cy="4602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oogle Shape;70;p13">
            <a:extLst>
              <a:ext uri="{FF2B5EF4-FFF2-40B4-BE49-F238E27FC236}">
                <a16:creationId xmlns:a16="http://schemas.microsoft.com/office/drawing/2014/main" id="{751FA211-30CD-6978-8222-7D8CFC3C0C54}"/>
              </a:ext>
            </a:extLst>
          </p:cNvPr>
          <p:cNvSpPr txBox="1"/>
          <p:nvPr/>
        </p:nvSpPr>
        <p:spPr>
          <a:xfrm>
            <a:off x="10068083" y="6473978"/>
            <a:ext cx="31587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400" dirty="0">
                <a:solidFill>
                  <a:srgbClr val="C00000"/>
                </a:solidFill>
              </a:rPr>
              <a:t>Solaraju-Murali et al., (2022)</a:t>
            </a:r>
            <a:r>
              <a:rPr lang="en" sz="1400" i="1" dirty="0">
                <a:solidFill>
                  <a:srgbClr val="C00000"/>
                </a:solidFill>
              </a:rPr>
              <a:t> </a:t>
            </a:r>
            <a:endParaRPr sz="1400" i="1" dirty="0">
              <a:solidFill>
                <a:srgbClr val="C00000"/>
              </a:solidFill>
            </a:endParaRPr>
          </a:p>
        </p:txBody>
      </p:sp>
      <p:sp>
        <p:nvSpPr>
          <p:cNvPr id="146" name="Rounded Rectangle 145">
            <a:extLst>
              <a:ext uri="{FF2B5EF4-FFF2-40B4-BE49-F238E27FC236}">
                <a16:creationId xmlns:a16="http://schemas.microsoft.com/office/drawing/2014/main" id="{8A9EEFDB-3792-20ED-0276-1AEC7E23343D}"/>
              </a:ext>
            </a:extLst>
          </p:cNvPr>
          <p:cNvSpPr/>
          <p:nvPr/>
        </p:nvSpPr>
        <p:spPr>
          <a:xfrm>
            <a:off x="8299830" y="4823764"/>
            <a:ext cx="3892170" cy="8626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87A0593C-8309-3924-39B5-7A7BA7514646}"/>
              </a:ext>
            </a:extLst>
          </p:cNvPr>
          <p:cNvSpPr txBox="1"/>
          <p:nvPr/>
        </p:nvSpPr>
        <p:spPr>
          <a:xfrm>
            <a:off x="6647430" y="5735735"/>
            <a:ext cx="256541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FR" sz="1400" dirty="0"/>
              <a:t>Prévisions rétrospectives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A68B28F-DF91-8CC4-E2ED-A782489D1690}"/>
              </a:ext>
            </a:extLst>
          </p:cNvPr>
          <p:cNvSpPr txBox="1"/>
          <p:nvPr/>
        </p:nvSpPr>
        <p:spPr>
          <a:xfrm>
            <a:off x="10557205" y="5735734"/>
            <a:ext cx="10902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FR" sz="1400" dirty="0"/>
              <a:t>Prévisions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1896FD-3215-8850-A2ED-CF653264E560}"/>
              </a:ext>
            </a:extLst>
          </p:cNvPr>
          <p:cNvSpPr txBox="1">
            <a:spLocks/>
          </p:cNvSpPr>
          <p:nvPr/>
        </p:nvSpPr>
        <p:spPr>
          <a:xfrm>
            <a:off x="88620" y="1241874"/>
            <a:ext cx="4730294" cy="49629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en-FR" sz="800" dirty="0"/>
          </a:p>
          <a:p>
            <a:pPr>
              <a:spcAft>
                <a:spcPts val="1200"/>
              </a:spcAft>
            </a:pPr>
            <a:endParaRPr lang="en-FR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19A2D-BCA7-5075-06F4-B6B1BF7B0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134" y="1536245"/>
            <a:ext cx="4592254" cy="4445884"/>
          </a:xfrm>
        </p:spPr>
        <p:txBody>
          <a:bodyPr>
            <a:normAutofit/>
          </a:bodyPr>
          <a:lstStyle/>
          <a:p>
            <a:r>
              <a:rPr lang="en-FR" sz="2400" dirty="0"/>
              <a:t>Le scores de prévision permettent d’évaluer la confiance que nous pouvons avoir dans une prévision en évaluant ses capacités dans le passé</a:t>
            </a:r>
          </a:p>
          <a:p>
            <a:r>
              <a:rPr lang="en-FR" sz="2400" dirty="0"/>
              <a:t>Ces scores se basent habituellement sur tous les prévisions rétrospectives</a:t>
            </a:r>
          </a:p>
          <a:p>
            <a:r>
              <a:rPr lang="en-FR" sz="2400" dirty="0"/>
              <a:t>Score déterministe (e.g. Correlation) ou probabiliste (e.g. Brier Score)</a:t>
            </a:r>
          </a:p>
        </p:txBody>
      </p:sp>
    </p:spTree>
    <p:extLst>
      <p:ext uri="{BB962C8B-B14F-4D97-AF65-F5344CB8AC3E}">
        <p14:creationId xmlns:p14="http://schemas.microsoft.com/office/powerpoint/2010/main" val="573619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105C9B-20DF-AD9D-CF4C-E88020A52505}"/>
              </a:ext>
            </a:extLst>
          </p:cNvPr>
          <p:cNvSpPr txBox="1">
            <a:spLocks/>
          </p:cNvSpPr>
          <p:nvPr/>
        </p:nvSpPr>
        <p:spPr>
          <a:xfrm>
            <a:off x="631552" y="1564503"/>
            <a:ext cx="10941330" cy="47864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en-FR" sz="800" dirty="0"/>
          </a:p>
          <a:p>
            <a:pPr>
              <a:spcAft>
                <a:spcPts val="1200"/>
              </a:spcAft>
            </a:pPr>
            <a:endParaRPr lang="en-FR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873C64-2F1F-3520-75F0-D98099374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08" y="265109"/>
            <a:ext cx="10515600" cy="1325563"/>
          </a:xfrm>
        </p:spPr>
        <p:txBody>
          <a:bodyPr/>
          <a:lstStyle/>
          <a:p>
            <a:r>
              <a:rPr lang="en-FR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E6D0A-1145-2700-83DC-B570BEC65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FR" dirty="0"/>
              <a:t>La prise en compte des conditions intiales de l’océan, la haute atmosphère, les surfaces continentales </a:t>
            </a:r>
            <a:r>
              <a:rPr lang="en-FR" b="1" dirty="0">
                <a:solidFill>
                  <a:srgbClr val="C00000"/>
                </a:solidFill>
              </a:rPr>
              <a:t>peuvent améliorer nos prévisions climatiques à l’échelle de quelques décennies</a:t>
            </a:r>
            <a:r>
              <a:rPr lang="en-FR" dirty="0"/>
              <a:t>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FR" dirty="0"/>
              <a:t>Cette amélioration se fait grâce à l’influence de ces composantes sur </a:t>
            </a:r>
            <a:r>
              <a:rPr lang="en-FR" b="1" dirty="0">
                <a:solidFill>
                  <a:srgbClr val="C00000"/>
                </a:solidFill>
              </a:rPr>
              <a:t>les grands modes de la variabilité climatique</a:t>
            </a:r>
            <a:r>
              <a:rPr lang="en-FR" dirty="0"/>
              <a:t>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FR" dirty="0"/>
              <a:t>Les méthodes d’évaluation de performances des prévisions rétrospectives peuvent permettre de </a:t>
            </a:r>
            <a:r>
              <a:rPr lang="en-FR" b="1" dirty="0">
                <a:solidFill>
                  <a:srgbClr val="C00000"/>
                </a:solidFill>
              </a:rPr>
              <a:t>mieux prendre en compte ces connaissances dans des prises de décision concrêtes</a:t>
            </a:r>
            <a:r>
              <a:rPr lang="en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082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536A3D6C-8B64-4F3D-818E-790786CE8B17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1999" cy="70151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7200" b="1" dirty="0"/>
              <a:t>Merci de </a:t>
            </a:r>
            <a:r>
              <a:rPr lang="en-GB" sz="7200" b="1" dirty="0" err="1"/>
              <a:t>votre</a:t>
            </a:r>
            <a:r>
              <a:rPr lang="en-GB" sz="7200" b="1" dirty="0"/>
              <a:t> attention !</a:t>
            </a:r>
          </a:p>
        </p:txBody>
      </p:sp>
    </p:spTree>
    <p:extLst>
      <p:ext uri="{BB962C8B-B14F-4D97-AF65-F5344CB8AC3E}">
        <p14:creationId xmlns:p14="http://schemas.microsoft.com/office/powerpoint/2010/main" val="1504180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2CA26F-A6B0-93ED-1B3A-A82E11D9E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6635" cy="2279913"/>
          </a:xfrm>
        </p:spPr>
        <p:txBody>
          <a:bodyPr anchor="b">
            <a:normAutofit fontScale="90000"/>
          </a:bodyPr>
          <a:lstStyle/>
          <a:p>
            <a:r>
              <a:rPr lang="fr-FR" sz="4200" dirty="0"/>
              <a:t>La position adoptée par les rapports successifs du GIEC et de l’IPBES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C35C14-0DDD-9D16-B33D-7EB874C75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fr-FR" sz="2200"/>
              <a:t>Seul un changement transformateur peut permettre de relever les défis actuels</a:t>
            </a:r>
          </a:p>
          <a:p>
            <a:endParaRPr lang="fr-FR" sz="2200"/>
          </a:p>
          <a:p>
            <a:r>
              <a:rPr lang="fr-FR" sz="2200"/>
              <a:t>Mais comment effectuer un tel changement?</a:t>
            </a:r>
          </a:p>
        </p:txBody>
      </p:sp>
      <p:pic>
        <p:nvPicPr>
          <p:cNvPr id="1026" name="Picture 2" descr="Cover page of IPCC AR6report">
            <a:extLst>
              <a:ext uri="{FF2B5EF4-FFF2-40B4-BE49-F238E27FC236}">
                <a16:creationId xmlns:a16="http://schemas.microsoft.com/office/drawing/2014/main" id="{C6A8EA3D-F952-D254-4D38-CF99F1076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1" r="-2" b="235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817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E94A1F-2C1C-5E5A-004E-56BACE9A5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88875"/>
          </a:xfrm>
        </p:spPr>
        <p:txBody>
          <a:bodyPr>
            <a:normAutofit fontScale="90000"/>
          </a:bodyPr>
          <a:lstStyle/>
          <a:p>
            <a:r>
              <a:rPr lang="fr-FR" dirty="0"/>
              <a:t>Objectifs de la communauté</a:t>
            </a:r>
            <a:br>
              <a:rPr lang="fr-FR" dirty="0"/>
            </a:br>
            <a:r>
              <a:rPr lang="fr-FR" i="1" dirty="0" err="1"/>
              <a:t>Tackling</a:t>
            </a:r>
            <a:r>
              <a:rPr lang="fr-FR" i="1" dirty="0"/>
              <a:t> Global Change for</a:t>
            </a:r>
            <a:br>
              <a:rPr lang="fr-FR" i="1" dirty="0"/>
            </a:br>
            <a:r>
              <a:rPr lang="fr-FR" i="1" dirty="0"/>
              <a:t>People and </a:t>
            </a:r>
            <a:r>
              <a:rPr lang="fr-FR" i="1" dirty="0" err="1"/>
              <a:t>Environment</a:t>
            </a:r>
            <a:endParaRPr lang="fr-FR" i="1" dirty="0"/>
          </a:p>
        </p:txBody>
      </p:sp>
      <p:grpSp>
        <p:nvGrpSpPr>
          <p:cNvPr id="5" name="Google Shape;121;p2">
            <a:extLst>
              <a:ext uri="{FF2B5EF4-FFF2-40B4-BE49-F238E27FC236}">
                <a16:creationId xmlns:a16="http://schemas.microsoft.com/office/drawing/2014/main" id="{42477D85-709F-5ECE-6A4B-24E79021D877}"/>
              </a:ext>
            </a:extLst>
          </p:cNvPr>
          <p:cNvGrpSpPr/>
          <p:nvPr/>
        </p:nvGrpSpPr>
        <p:grpSpPr>
          <a:xfrm>
            <a:off x="572493" y="2073327"/>
            <a:ext cx="6778353" cy="4115149"/>
            <a:chOff x="0" y="2011"/>
            <a:chExt cx="6778353" cy="4115149"/>
          </a:xfrm>
        </p:grpSpPr>
        <p:sp>
          <p:nvSpPr>
            <p:cNvPr id="6" name="Google Shape;122;p2">
              <a:extLst>
                <a:ext uri="{FF2B5EF4-FFF2-40B4-BE49-F238E27FC236}">
                  <a16:creationId xmlns:a16="http://schemas.microsoft.com/office/drawing/2014/main" id="{5A1CD519-9A2C-5312-F06B-6F3CC3D0F74C}"/>
                </a:ext>
              </a:extLst>
            </p:cNvPr>
            <p:cNvSpPr/>
            <p:nvPr/>
          </p:nvSpPr>
          <p:spPr>
            <a:xfrm rot="5400000">
              <a:off x="4034228" y="-1482591"/>
              <a:ext cx="1061974" cy="429667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FDEEF">
                <a:alpha val="89803"/>
              </a:srgbClr>
            </a:solidFill>
            <a:ln w="12700" cap="flat" cmpd="sng">
              <a:solidFill>
                <a:srgbClr val="CFDEEF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3;p2">
              <a:extLst>
                <a:ext uri="{FF2B5EF4-FFF2-40B4-BE49-F238E27FC236}">
                  <a16:creationId xmlns:a16="http://schemas.microsoft.com/office/drawing/2014/main" id="{6CAC8421-1D4C-B804-13FF-76D96A5BD9BF}"/>
                </a:ext>
              </a:extLst>
            </p:cNvPr>
            <p:cNvSpPr txBox="1"/>
            <p:nvPr/>
          </p:nvSpPr>
          <p:spPr>
            <a:xfrm>
              <a:off x="2416878" y="51824"/>
              <a:ext cx="4296673" cy="1329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36175" rIns="72375" bIns="36175" anchor="ctr" anchorCtr="0">
              <a:noAutofit/>
            </a:bodyPr>
            <a:lstStyle/>
            <a:p>
              <a:pPr marL="171450" lvl="1" indent="-171450">
                <a:lnSpc>
                  <a:spcPct val="90000"/>
                </a:lnSpc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lang="fr-FR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les changements environnementaux et les crises, et comment ils impactent notamment la région Nouvelle Aquitaine </a:t>
              </a:r>
            </a:p>
          </p:txBody>
        </p:sp>
        <p:sp>
          <p:nvSpPr>
            <p:cNvPr id="8" name="Google Shape;124;p2">
              <a:extLst>
                <a:ext uri="{FF2B5EF4-FFF2-40B4-BE49-F238E27FC236}">
                  <a16:creationId xmlns:a16="http://schemas.microsoft.com/office/drawing/2014/main" id="{B8DD6814-6724-5B66-4451-E74F8C29AAF8}"/>
                </a:ext>
              </a:extLst>
            </p:cNvPr>
            <p:cNvSpPr/>
            <p:nvPr/>
          </p:nvSpPr>
          <p:spPr>
            <a:xfrm>
              <a:off x="0" y="2011"/>
              <a:ext cx="2416878" cy="1327467"/>
            </a:xfrm>
            <a:prstGeom prst="roundRect">
              <a:avLst>
                <a:gd name="adj" fmla="val 16667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5;p2">
              <a:extLst>
                <a:ext uri="{FF2B5EF4-FFF2-40B4-BE49-F238E27FC236}">
                  <a16:creationId xmlns:a16="http://schemas.microsoft.com/office/drawing/2014/main" id="{47B6AF2C-99F8-9A7D-D0FE-AD2DC2600057}"/>
                </a:ext>
              </a:extLst>
            </p:cNvPr>
            <p:cNvSpPr txBox="1"/>
            <p:nvPr/>
          </p:nvSpPr>
          <p:spPr>
            <a:xfrm>
              <a:off x="64802" y="66813"/>
              <a:ext cx="2287274" cy="1197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0" tIns="51425" rIns="102850" bIns="5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Calibri"/>
                <a:buNone/>
              </a:pPr>
              <a:r>
                <a:rPr lang="fr-FR" sz="27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Comprendre et anticiper</a:t>
              </a:r>
              <a:endParaRPr dirty="0"/>
            </a:p>
          </p:txBody>
        </p:sp>
        <p:sp>
          <p:nvSpPr>
            <p:cNvPr id="10" name="Google Shape;126;p2">
              <a:extLst>
                <a:ext uri="{FF2B5EF4-FFF2-40B4-BE49-F238E27FC236}">
                  <a16:creationId xmlns:a16="http://schemas.microsoft.com/office/drawing/2014/main" id="{37534881-2F62-DC02-25C0-83C87B3AFED2}"/>
                </a:ext>
              </a:extLst>
            </p:cNvPr>
            <p:cNvSpPr/>
            <p:nvPr/>
          </p:nvSpPr>
          <p:spPr>
            <a:xfrm rot="5400000">
              <a:off x="4034228" y="-88750"/>
              <a:ext cx="1061974" cy="429667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CE8DD">
                <a:alpha val="89803"/>
              </a:srgbClr>
            </a:solidFill>
            <a:ln w="12700" cap="flat" cmpd="sng">
              <a:solidFill>
                <a:srgbClr val="CCE8DD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7;p2">
              <a:extLst>
                <a:ext uri="{FF2B5EF4-FFF2-40B4-BE49-F238E27FC236}">
                  <a16:creationId xmlns:a16="http://schemas.microsoft.com/office/drawing/2014/main" id="{1C8F61B3-7E67-66A6-23AE-79F89C825F3C}"/>
                </a:ext>
              </a:extLst>
            </p:cNvPr>
            <p:cNvSpPr txBox="1"/>
            <p:nvPr/>
          </p:nvSpPr>
          <p:spPr>
            <a:xfrm>
              <a:off x="2416879" y="1580440"/>
              <a:ext cx="4244832" cy="958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36175" rIns="72375" bIns="36175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lang="fr-FR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 nouveaux concepts et méthodes interdisciplinaires et à l’interface science/société</a:t>
              </a:r>
              <a:endParaRPr dirty="0"/>
            </a:p>
          </p:txBody>
        </p:sp>
        <p:sp>
          <p:nvSpPr>
            <p:cNvPr id="12" name="Google Shape;128;p2">
              <a:extLst>
                <a:ext uri="{FF2B5EF4-FFF2-40B4-BE49-F238E27FC236}">
                  <a16:creationId xmlns:a16="http://schemas.microsoft.com/office/drawing/2014/main" id="{3E54F60E-D03D-4075-462C-F49209C59ABC}"/>
                </a:ext>
              </a:extLst>
            </p:cNvPr>
            <p:cNvSpPr/>
            <p:nvPr/>
          </p:nvSpPr>
          <p:spPr>
            <a:xfrm>
              <a:off x="0" y="1395852"/>
              <a:ext cx="2416878" cy="1327467"/>
            </a:xfrm>
            <a:prstGeom prst="roundRect">
              <a:avLst>
                <a:gd name="adj" fmla="val 16667"/>
              </a:avLst>
            </a:prstGeom>
            <a:solidFill>
              <a:srgbClr val="4CC38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9;p2">
              <a:extLst>
                <a:ext uri="{FF2B5EF4-FFF2-40B4-BE49-F238E27FC236}">
                  <a16:creationId xmlns:a16="http://schemas.microsoft.com/office/drawing/2014/main" id="{2C773EDE-2E20-52F3-8B77-6D21ACB51350}"/>
                </a:ext>
              </a:extLst>
            </p:cNvPr>
            <p:cNvSpPr txBox="1"/>
            <p:nvPr/>
          </p:nvSpPr>
          <p:spPr>
            <a:xfrm>
              <a:off x="64802" y="1460654"/>
              <a:ext cx="2287274" cy="1197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0" tIns="51425" rIns="102850" bIns="5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Calibri"/>
                <a:buNone/>
              </a:pPr>
              <a:r>
                <a:rPr lang="fr-FR" sz="27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Développer</a:t>
              </a:r>
              <a:endParaRPr dirty="0"/>
            </a:p>
          </p:txBody>
        </p:sp>
        <p:sp>
          <p:nvSpPr>
            <p:cNvPr id="14" name="Google Shape;130;p2">
              <a:extLst>
                <a:ext uri="{FF2B5EF4-FFF2-40B4-BE49-F238E27FC236}">
                  <a16:creationId xmlns:a16="http://schemas.microsoft.com/office/drawing/2014/main" id="{A19CFDB9-AEAC-D4EB-9C1F-C08508EC3F5E}"/>
                </a:ext>
              </a:extLst>
            </p:cNvPr>
            <p:cNvSpPr/>
            <p:nvPr/>
          </p:nvSpPr>
          <p:spPr>
            <a:xfrm rot="5400000">
              <a:off x="4034228" y="1305090"/>
              <a:ext cx="1061974" cy="429667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D3E1CC">
                <a:alpha val="89803"/>
              </a:srgbClr>
            </a:solidFill>
            <a:ln w="12700" cap="flat" cmpd="sng">
              <a:solidFill>
                <a:srgbClr val="D3E1CC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1;p2">
              <a:extLst>
                <a:ext uri="{FF2B5EF4-FFF2-40B4-BE49-F238E27FC236}">
                  <a16:creationId xmlns:a16="http://schemas.microsoft.com/office/drawing/2014/main" id="{6BB5CA86-7BBB-93A1-2CEF-2CD771220D04}"/>
                </a:ext>
              </a:extLst>
            </p:cNvPr>
            <p:cNvSpPr txBox="1"/>
            <p:nvPr/>
          </p:nvSpPr>
          <p:spPr>
            <a:xfrm>
              <a:off x="2416878" y="2974280"/>
              <a:ext cx="4361475" cy="1076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36175" rIns="72375" bIns="36175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lang="fr-FR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des strat</a:t>
              </a:r>
              <a:r>
                <a:rPr lang="fr-FR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égies « transformatives » de changement pour faire face aux enjeux et crises socio-environnementaux</a:t>
              </a:r>
              <a:endParaRPr sz="2000" dirty="0"/>
            </a:p>
          </p:txBody>
        </p:sp>
        <p:sp>
          <p:nvSpPr>
            <p:cNvPr id="16" name="Google Shape;132;p2">
              <a:extLst>
                <a:ext uri="{FF2B5EF4-FFF2-40B4-BE49-F238E27FC236}">
                  <a16:creationId xmlns:a16="http://schemas.microsoft.com/office/drawing/2014/main" id="{5C67C961-7E4B-37EC-72A5-34B293EFD7C1}"/>
                </a:ext>
              </a:extLst>
            </p:cNvPr>
            <p:cNvSpPr/>
            <p:nvPr/>
          </p:nvSpPr>
          <p:spPr>
            <a:xfrm>
              <a:off x="0" y="2789693"/>
              <a:ext cx="2416878" cy="1327467"/>
            </a:xfrm>
            <a:prstGeom prst="roundRect">
              <a:avLst>
                <a:gd name="adj" fmla="val 16667"/>
              </a:avLst>
            </a:prstGeom>
            <a:solidFill>
              <a:srgbClr val="6FAB4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3;p2">
              <a:extLst>
                <a:ext uri="{FF2B5EF4-FFF2-40B4-BE49-F238E27FC236}">
                  <a16:creationId xmlns:a16="http://schemas.microsoft.com/office/drawing/2014/main" id="{E1F514D9-29F3-B62F-85E5-E41DAF04761C}"/>
                </a:ext>
              </a:extLst>
            </p:cNvPr>
            <p:cNvSpPr txBox="1"/>
            <p:nvPr/>
          </p:nvSpPr>
          <p:spPr>
            <a:xfrm>
              <a:off x="64802" y="2854495"/>
              <a:ext cx="2287274" cy="1197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0" tIns="51425" rIns="102850" bIns="5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Calibri"/>
                <a:buNone/>
              </a:pPr>
              <a:r>
                <a:rPr lang="fr-FR" sz="27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Appuyer</a:t>
              </a:r>
              <a:endParaRPr dirty="0"/>
            </a:p>
          </p:txBody>
        </p:sp>
      </p:grpSp>
      <p:pic>
        <p:nvPicPr>
          <p:cNvPr id="18" name="Google Shape;120;p2" descr="Une image contenant texte, conception&#10;&#10;Description générée automatiquement">
            <a:extLst>
              <a:ext uri="{FF2B5EF4-FFF2-40B4-BE49-F238E27FC236}">
                <a16:creationId xmlns:a16="http://schemas.microsoft.com/office/drawing/2014/main" id="{B14F847E-D65C-1A6C-FD04-D2FF0451DE7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0486" r="17702" b="2"/>
          <a:stretch/>
        </p:blipFill>
        <p:spPr>
          <a:xfrm>
            <a:off x="7678443" y="209659"/>
            <a:ext cx="3941064" cy="4096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5355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4045" y="1582464"/>
            <a:ext cx="7254540" cy="506399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3"/>
          <p:cNvSpPr txBox="1"/>
          <p:nvPr/>
        </p:nvSpPr>
        <p:spPr>
          <a:xfrm rot="5400000">
            <a:off x="10378714" y="369329"/>
            <a:ext cx="1200329" cy="461665"/>
          </a:xfrm>
          <a:prstGeom prst="rect">
            <a:avLst/>
          </a:prstGeom>
          <a:solidFill>
            <a:srgbClr val="F0CF7F"/>
          </a:solidFill>
          <a:ln>
            <a:noFill/>
          </a:ln>
        </p:spPr>
        <p:txBody>
          <a:bodyPr spcFirstLastPara="1" wrap="square" lIns="91425" tIns="1800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Action 3</a:t>
            </a:r>
            <a:endParaRPr/>
          </a:p>
        </p:txBody>
      </p:sp>
      <p:sp>
        <p:nvSpPr>
          <p:cNvPr id="115" name="Google Shape;115;p3"/>
          <p:cNvSpPr txBox="1"/>
          <p:nvPr/>
        </p:nvSpPr>
        <p:spPr>
          <a:xfrm rot="5400000">
            <a:off x="9706615" y="369330"/>
            <a:ext cx="1200329" cy="461665"/>
          </a:xfrm>
          <a:prstGeom prst="rect">
            <a:avLst/>
          </a:prstGeom>
          <a:solidFill>
            <a:srgbClr val="0C847F"/>
          </a:solidFill>
          <a:ln>
            <a:noFill/>
          </a:ln>
        </p:spPr>
        <p:txBody>
          <a:bodyPr spcFirstLastPara="1" wrap="square" lIns="91425" tIns="1800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Action 2</a:t>
            </a:r>
            <a:endParaRPr/>
          </a:p>
        </p:txBody>
      </p:sp>
      <p:sp>
        <p:nvSpPr>
          <p:cNvPr id="116" name="Google Shape;116;p3"/>
          <p:cNvSpPr txBox="1"/>
          <p:nvPr/>
        </p:nvSpPr>
        <p:spPr>
          <a:xfrm rot="5400000">
            <a:off x="9034516" y="369332"/>
            <a:ext cx="1200329" cy="461665"/>
          </a:xfrm>
          <a:prstGeom prst="rect">
            <a:avLst/>
          </a:prstGeom>
          <a:solidFill>
            <a:srgbClr val="A0B7E8"/>
          </a:solidFill>
          <a:ln>
            <a:noFill/>
          </a:ln>
        </p:spPr>
        <p:txBody>
          <a:bodyPr spcFirstLastPara="1" wrap="square" lIns="91425" tIns="1800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Action 1</a:t>
            </a:r>
            <a:endParaRPr/>
          </a:p>
        </p:txBody>
      </p:sp>
      <p:sp>
        <p:nvSpPr>
          <p:cNvPr id="117" name="Google Shape;117;p3"/>
          <p:cNvSpPr/>
          <p:nvPr/>
        </p:nvSpPr>
        <p:spPr>
          <a:xfrm rot="875273">
            <a:off x="-907797" y="-1218373"/>
            <a:ext cx="1708034" cy="6989994"/>
          </a:xfrm>
          <a:prstGeom prst="ellipse">
            <a:avLst/>
          </a:prstGeom>
          <a:solidFill>
            <a:srgbClr val="009DE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9DE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3"/>
          <p:cNvSpPr/>
          <p:nvPr/>
        </p:nvSpPr>
        <p:spPr>
          <a:xfrm rot="875273">
            <a:off x="11838860" y="4589138"/>
            <a:ext cx="706281" cy="2569821"/>
          </a:xfrm>
          <a:prstGeom prst="ellipse">
            <a:avLst/>
          </a:prstGeom>
          <a:solidFill>
            <a:srgbClr val="310B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9DE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"/>
          <p:cNvSpPr txBox="1"/>
          <p:nvPr/>
        </p:nvSpPr>
        <p:spPr>
          <a:xfrm>
            <a:off x="1266776" y="64227"/>
            <a:ext cx="7254539" cy="11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1">
              <a:solidFill>
                <a:srgbClr val="009DE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0" name="Google Shape;120;p3"/>
          <p:cNvGrpSpPr/>
          <p:nvPr/>
        </p:nvGrpSpPr>
        <p:grpSpPr>
          <a:xfrm>
            <a:off x="1584392" y="1332234"/>
            <a:ext cx="952502" cy="0"/>
            <a:chOff x="1757362" y="1295400"/>
            <a:chExt cx="952502" cy="0"/>
          </a:xfrm>
        </p:grpSpPr>
        <p:cxnSp>
          <p:nvCxnSpPr>
            <p:cNvPr id="121" name="Google Shape;121;p3"/>
            <p:cNvCxnSpPr/>
            <p:nvPr/>
          </p:nvCxnSpPr>
          <p:spPr>
            <a:xfrm>
              <a:off x="1757362" y="1295400"/>
              <a:ext cx="476251" cy="0"/>
            </a:xfrm>
            <a:prstGeom prst="straightConnector1">
              <a:avLst/>
            </a:prstGeom>
            <a:noFill/>
            <a:ln w="57150" cap="flat" cmpd="sng">
              <a:solidFill>
                <a:srgbClr val="009DE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2" name="Google Shape;122;p3"/>
            <p:cNvCxnSpPr/>
            <p:nvPr/>
          </p:nvCxnSpPr>
          <p:spPr>
            <a:xfrm>
              <a:off x="2233613" y="1295400"/>
              <a:ext cx="476251" cy="0"/>
            </a:xfrm>
            <a:prstGeom prst="straightConnector1">
              <a:avLst/>
            </a:prstGeom>
            <a:noFill/>
            <a:ln w="57150" cap="flat" cmpd="sng">
              <a:solidFill>
                <a:srgbClr val="3B1C1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23" name="Google Shape;123;p3"/>
          <p:cNvSpPr/>
          <p:nvPr/>
        </p:nvSpPr>
        <p:spPr>
          <a:xfrm>
            <a:off x="1160851" y="427320"/>
            <a:ext cx="4775254" cy="60334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Actions de </a:t>
            </a:r>
            <a:r>
              <a:rPr lang="fr-FR" sz="4400" i="1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Tackling</a:t>
            </a:r>
            <a:endParaRPr sz="4400" i="1" dirty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fr-FR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Action 1</a:t>
            </a:r>
            <a:r>
              <a:rPr lang="fr-F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Modélisation et anticipation du changement climatique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fr-FR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Action 2</a:t>
            </a:r>
            <a:r>
              <a:rPr lang="fr-F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Des « living </a:t>
            </a:r>
            <a:r>
              <a:rPr lang="fr-F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labs</a:t>
            </a:r>
            <a:r>
              <a:rPr lang="fr-F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» pour surveiller et expérimenter l’évolution des socio-écosystèmes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fr-FR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Action 3</a:t>
            </a:r>
            <a:r>
              <a:rPr lang="fr-F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L’analyse des décisions sociétales et de leurs effets distributifs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4800F0A-4172-4317-0119-F60E27356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9065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L’atelier d’aujourd’hui…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376918F-DFCB-4010-728A-E99FFE74D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193F841B-5915-6DEF-B2B2-168A42E95E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28" r="14250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7055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me 9">
            <a:extLst>
              <a:ext uri="{FF2B5EF4-FFF2-40B4-BE49-F238E27FC236}">
                <a16:creationId xmlns:a16="http://schemas.microsoft.com/office/drawing/2014/main" id="{0C04BF79-D665-FC17-0566-8AF8F5A20C20}"/>
              </a:ext>
            </a:extLst>
          </p:cNvPr>
          <p:cNvGraphicFramePr/>
          <p:nvPr/>
        </p:nvGraphicFramePr>
        <p:xfrm>
          <a:off x="838200" y="1588957"/>
          <a:ext cx="10073390" cy="4646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84E0BC7B-73A0-BFE2-7A30-A57D33DD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2230"/>
            <a:ext cx="10515600" cy="1325563"/>
          </a:xfrm>
        </p:spPr>
        <p:txBody>
          <a:bodyPr/>
          <a:lstStyle/>
          <a:p>
            <a:r>
              <a:rPr lang="fr-FR" dirty="0"/>
              <a:t>Une méthode de travail transdisciplinaire à l’épreuve… </a:t>
            </a:r>
          </a:p>
        </p:txBody>
      </p:sp>
    </p:spTree>
    <p:extLst>
      <p:ext uri="{BB962C8B-B14F-4D97-AF65-F5344CB8AC3E}">
        <p14:creationId xmlns:p14="http://schemas.microsoft.com/office/powerpoint/2010/main" val="1038392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FAACE5-2DB2-1F62-6DE1-FB44E5076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92973" cy="2468016"/>
          </a:xfrm>
        </p:spPr>
        <p:txBody>
          <a:bodyPr>
            <a:noAutofit/>
          </a:bodyPr>
          <a:lstStyle/>
          <a:p>
            <a:r>
              <a:rPr lang="fr-FR" dirty="0"/>
              <a:t>….qui maintient la question de la transformation au premier plan</a:t>
            </a:r>
          </a:p>
        </p:txBody>
      </p:sp>
      <p:pic>
        <p:nvPicPr>
          <p:cNvPr id="6" name="Image 5" descr="Une image contenant origami&#10;&#10;Description générée automatiquement">
            <a:extLst>
              <a:ext uri="{FF2B5EF4-FFF2-40B4-BE49-F238E27FC236}">
                <a16:creationId xmlns:a16="http://schemas.microsoft.com/office/drawing/2014/main" id="{0B4C58C6-8EF6-44B4-0FE5-9FD1DBFFA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12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4" name="Google Shape;98;p2" descr="Une image contenant texte, conception&#10;&#10;Description générée automatiquement">
            <a:extLst>
              <a:ext uri="{FF2B5EF4-FFF2-40B4-BE49-F238E27FC236}">
                <a16:creationId xmlns:a16="http://schemas.microsoft.com/office/drawing/2014/main" id="{B25E781A-46E0-A5DF-1BF6-0122BC3B8401}"/>
              </a:ext>
            </a:extLst>
          </p:cNvPr>
          <p:cNvPicPr preferRelativeResize="0"/>
          <p:nvPr/>
        </p:nvPicPr>
        <p:blipFill rotWithShape="1">
          <a:blip r:embed="rId3"/>
          <a:srcRect t="36048" b="319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</p:spPr>
      </p:pic>
      <p:sp>
        <p:nvSpPr>
          <p:cNvPr id="7" name="Bulle narrative : ronde 6">
            <a:extLst>
              <a:ext uri="{FF2B5EF4-FFF2-40B4-BE49-F238E27FC236}">
                <a16:creationId xmlns:a16="http://schemas.microsoft.com/office/drawing/2014/main" id="{3202D35E-9985-F5DD-C113-B1BF92F03996}"/>
              </a:ext>
            </a:extLst>
          </p:cNvPr>
          <p:cNvSpPr/>
          <p:nvPr/>
        </p:nvSpPr>
        <p:spPr>
          <a:xfrm>
            <a:off x="959369" y="3198264"/>
            <a:ext cx="4242217" cy="3437837"/>
          </a:xfrm>
          <a:prstGeom prst="wedgeEllipseCallout">
            <a:avLst>
              <a:gd name="adj1" fmla="val -52627"/>
              <a:gd name="adj2" fmla="val 4705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fr-FR" sz="2400" dirty="0"/>
              <a:t>Comment définir les services climatiques dans un paradigme de transformation et à la recherche de nouveaux types de décisions ?</a:t>
            </a:r>
          </a:p>
        </p:txBody>
      </p:sp>
    </p:spTree>
    <p:extLst>
      <p:ext uri="{BB962C8B-B14F-4D97-AF65-F5344CB8AC3E}">
        <p14:creationId xmlns:p14="http://schemas.microsoft.com/office/powerpoint/2010/main" val="2477001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62C11D-71CB-E095-1E89-5833B8F35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01" y="1214076"/>
            <a:ext cx="9144000" cy="2387600"/>
          </a:xfrm>
        </p:spPr>
        <p:txBody>
          <a:bodyPr>
            <a:normAutofit/>
          </a:bodyPr>
          <a:lstStyle/>
          <a:p>
            <a:r>
              <a:rPr lang="fr-FR" sz="7200" dirty="0">
                <a:solidFill>
                  <a:srgbClr val="2F549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Prévisions climatiques décennales</a:t>
            </a:r>
            <a:r>
              <a:rPr lang="fr-FR" sz="7200" dirty="0">
                <a:solidFill>
                  <a:srgbClr val="385623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FR" sz="7200" dirty="0">
                <a:effectLst/>
                <a:latin typeface="+mn-lt"/>
              </a:rPr>
              <a:t> </a:t>
            </a:r>
            <a:endParaRPr lang="en-FR" sz="7200" dirty="0">
              <a:latin typeface="+mn-lt"/>
            </a:endParaRPr>
          </a:p>
        </p:txBody>
      </p:sp>
      <p:pic>
        <p:nvPicPr>
          <p:cNvPr id="2" name="Image 7">
            <a:extLst>
              <a:ext uri="{FF2B5EF4-FFF2-40B4-BE49-F238E27FC236}">
                <a16:creationId xmlns:a16="http://schemas.microsoft.com/office/drawing/2014/main" id="{3FFEF02E-E61A-624D-6B79-9C55398161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831" y="5174002"/>
            <a:ext cx="6724125" cy="1730299"/>
          </a:xfrm>
          <a:prstGeom prst="rect">
            <a:avLst/>
          </a:prstGeom>
        </p:spPr>
      </p:pic>
      <p:pic>
        <p:nvPicPr>
          <p:cNvPr id="3" name="Image 10">
            <a:extLst>
              <a:ext uri="{FF2B5EF4-FFF2-40B4-BE49-F238E27FC236}">
                <a16:creationId xmlns:a16="http://schemas.microsoft.com/office/drawing/2014/main" id="{11654373-5B4F-2916-D05D-0B4977BE1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456" y="5910293"/>
            <a:ext cx="900000" cy="883231"/>
          </a:xfrm>
          <a:prstGeom prst="rect">
            <a:avLst/>
          </a:prstGeom>
        </p:spPr>
      </p:pic>
      <p:sp>
        <p:nvSpPr>
          <p:cNvPr id="6" name="ZoneTexte 6">
            <a:extLst>
              <a:ext uri="{FF2B5EF4-FFF2-40B4-BE49-F238E27FC236}">
                <a16:creationId xmlns:a16="http://schemas.microsoft.com/office/drawing/2014/main" id="{01C612AB-339C-9013-D76E-3F5E1654C762}"/>
              </a:ext>
            </a:extLst>
          </p:cNvPr>
          <p:cNvSpPr txBox="1"/>
          <p:nvPr/>
        </p:nvSpPr>
        <p:spPr>
          <a:xfrm>
            <a:off x="10364869" y="5657671"/>
            <a:ext cx="461665" cy="1200329"/>
          </a:xfrm>
          <a:prstGeom prst="rect">
            <a:avLst/>
          </a:prstGeom>
          <a:solidFill>
            <a:srgbClr val="A0B7E8"/>
          </a:solidFill>
        </p:spPr>
        <p:txBody>
          <a:bodyPr vert="vert" wrap="square" tIns="180000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Action 1</a:t>
            </a:r>
          </a:p>
        </p:txBody>
      </p:sp>
      <p:sp>
        <p:nvSpPr>
          <p:cNvPr id="7" name="ZoneTexte 4">
            <a:extLst>
              <a:ext uri="{FF2B5EF4-FFF2-40B4-BE49-F238E27FC236}">
                <a16:creationId xmlns:a16="http://schemas.microsoft.com/office/drawing/2014/main" id="{F9DAD93E-A159-7CB2-74A3-6B9C59D397C2}"/>
              </a:ext>
            </a:extLst>
          </p:cNvPr>
          <p:cNvSpPr txBox="1"/>
          <p:nvPr/>
        </p:nvSpPr>
        <p:spPr>
          <a:xfrm>
            <a:off x="11533269" y="6710966"/>
            <a:ext cx="461665" cy="1200329"/>
          </a:xfrm>
          <a:prstGeom prst="rect">
            <a:avLst/>
          </a:prstGeom>
          <a:solidFill>
            <a:srgbClr val="F0CF7F"/>
          </a:solidFill>
        </p:spPr>
        <p:txBody>
          <a:bodyPr vert="vert" wrap="square" tIns="180000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Action 3</a:t>
            </a:r>
          </a:p>
        </p:txBody>
      </p:sp>
      <p:sp>
        <p:nvSpPr>
          <p:cNvPr id="8" name="ZoneTexte 5">
            <a:extLst>
              <a:ext uri="{FF2B5EF4-FFF2-40B4-BE49-F238E27FC236}">
                <a16:creationId xmlns:a16="http://schemas.microsoft.com/office/drawing/2014/main" id="{0FDDBDF1-9B2D-5326-BB2F-5C86EA40000D}"/>
              </a:ext>
            </a:extLst>
          </p:cNvPr>
          <p:cNvSpPr txBox="1"/>
          <p:nvPr/>
        </p:nvSpPr>
        <p:spPr>
          <a:xfrm>
            <a:off x="10949069" y="6710965"/>
            <a:ext cx="461665" cy="1200329"/>
          </a:xfrm>
          <a:prstGeom prst="rect">
            <a:avLst/>
          </a:prstGeom>
          <a:solidFill>
            <a:srgbClr val="0C847F"/>
          </a:solidFill>
        </p:spPr>
        <p:txBody>
          <a:bodyPr vert="vert" wrap="square" tIns="180000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Action 2</a:t>
            </a:r>
          </a:p>
        </p:txBody>
      </p:sp>
      <p:pic>
        <p:nvPicPr>
          <p:cNvPr id="9" name="Image 7">
            <a:extLst>
              <a:ext uri="{FF2B5EF4-FFF2-40B4-BE49-F238E27FC236}">
                <a16:creationId xmlns:a16="http://schemas.microsoft.com/office/drawing/2014/main" id="{B8F8C229-3800-8FF6-3933-7C8A7FED9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06" y="111733"/>
            <a:ext cx="1080000" cy="1080000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CD67C653-A8E4-8B78-8D98-631E90BB7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066" y="111733"/>
            <a:ext cx="1800000" cy="880783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606ADB14-9D33-05E8-EF07-4689E70459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46904"/>
            <a:ext cx="9591304" cy="1655762"/>
          </a:xfrm>
        </p:spPr>
        <p:txBody>
          <a:bodyPr/>
          <a:lstStyle/>
          <a:p>
            <a:r>
              <a:rPr lang="en-FR" b="1" dirty="0"/>
              <a:t>Didier Swingedouw, Juliette Mignot, Giovanni Sgubin, Ramdane Alkama, Olivier Torres, Guillaume Gastineau Douce Vergé, Robin Reiter…</a:t>
            </a:r>
          </a:p>
        </p:txBody>
      </p:sp>
    </p:spTree>
    <p:extLst>
      <p:ext uri="{BB962C8B-B14F-4D97-AF65-F5344CB8AC3E}">
        <p14:creationId xmlns:p14="http://schemas.microsoft.com/office/powerpoint/2010/main" val="1181801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46372</TotalTime>
  <Words>1195</Words>
  <Application>Microsoft Macintosh PowerPoint</Application>
  <PresentationFormat>Widescreen</PresentationFormat>
  <Paragraphs>225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Aptos</vt:lpstr>
      <vt:lpstr>Arial</vt:lpstr>
      <vt:lpstr>Calibri</vt:lpstr>
      <vt:lpstr>Calibri Light</vt:lpstr>
      <vt:lpstr>Century Gothic</vt:lpstr>
      <vt:lpstr>CMR10</vt:lpstr>
      <vt:lpstr>Times New Roman</vt:lpstr>
      <vt:lpstr>Wingdings</vt:lpstr>
      <vt:lpstr>Office Theme</vt:lpstr>
      <vt:lpstr>PowerPoint Presentation</vt:lpstr>
      <vt:lpstr>PowerPoint Presentation</vt:lpstr>
      <vt:lpstr>La position adoptée par les rapports successifs du GIEC et de l’IPBES</vt:lpstr>
      <vt:lpstr>Objectifs de la communauté Tackling Global Change for People and Environment</vt:lpstr>
      <vt:lpstr>PowerPoint Presentation</vt:lpstr>
      <vt:lpstr>L’atelier d’aujourd’hui…</vt:lpstr>
      <vt:lpstr>Une méthode de travail transdisciplinaire à l’épreuve… </vt:lpstr>
      <vt:lpstr>….qui maintient la question de la transformation au premier plan</vt:lpstr>
      <vt:lpstr>Prévisions climatiques décennales  </vt:lpstr>
      <vt:lpstr>S’adapter au changement climatique en cours</vt:lpstr>
      <vt:lpstr>Simulations numériques du climat</vt:lpstr>
      <vt:lpstr>PowerPoint Presentation</vt:lpstr>
      <vt:lpstr>Simulations numériques du climat</vt:lpstr>
      <vt:lpstr>2023 : une année record ?</vt:lpstr>
      <vt:lpstr>Sources d’incertitudes des projections climatiques</vt:lpstr>
      <vt:lpstr>Sources incertitudes</vt:lpstr>
      <vt:lpstr>Modes de variabilité climatique</vt:lpstr>
      <vt:lpstr>Impact de l’océan sur un atmosphère chaotique</vt:lpstr>
      <vt:lpstr>Influence des grands modes de la variabilité sur les futurs climatiques</vt:lpstr>
      <vt:lpstr>Sources de prévisibilité climatique</vt:lpstr>
      <vt:lpstr>Prévoir le climat</vt:lpstr>
      <vt:lpstr>Prévisions décennales du climat</vt:lpstr>
      <vt:lpstr>Prévisions décennales du climat</vt:lpstr>
      <vt:lpstr>Scores de prévision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Applications of decadal predictions from C3S_34c and EUCP </dc:title>
  <dc:creator>Lockwood, Julia</dc:creator>
  <cp:lastModifiedBy>Didier Swingedouw</cp:lastModifiedBy>
  <cp:revision>100</cp:revision>
  <dcterms:created xsi:type="dcterms:W3CDTF">2022-05-03T20:39:24Z</dcterms:created>
  <dcterms:modified xsi:type="dcterms:W3CDTF">2024-04-23T14:08:32Z</dcterms:modified>
</cp:coreProperties>
</file>